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76" r:id="rId66"/>
    <p:sldId id="277" r:id="rId67"/>
    <p:sldId id="278" r:id="rId68"/>
    <p:sldId id="279"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More Sugar" charset="1" panose="00000000000000000000"/>
      <p:regular r:id="rId16"/>
    </p:embeddedFont>
    <p:embeddedFont>
      <p:font typeface="More Sugar Thin" charset="1" panose="00000000000000000000"/>
      <p:regular r:id="rId17"/>
    </p:embeddedFont>
    <p:embeddedFont>
      <p:font typeface="Londrina Solid" charset="1" panose="00000500000000000000"/>
      <p:regular r:id="rId18"/>
    </p:embeddedFont>
    <p:embeddedFont>
      <p:font typeface="Londrina Solid Thin" charset="1" panose="00000300000000000000"/>
      <p:regular r:id="rId19"/>
    </p:embeddedFont>
    <p:embeddedFont>
      <p:font typeface="Londrina Solid Light" charset="1" panose="00000400000000000000"/>
      <p:regular r:id="rId20"/>
    </p:embeddedFont>
    <p:embeddedFont>
      <p:font typeface="Londrina Solid Heavy" charset="1" panose="00000A00000000000000"/>
      <p:regular r:id="rId21"/>
    </p:embeddedFont>
    <p:embeddedFont>
      <p:font typeface="Agrandir" charset="1" panose="00000500000000000000"/>
      <p:regular r:id="rId22"/>
    </p:embeddedFont>
    <p:embeddedFont>
      <p:font typeface="Agrandir Bold" charset="1" panose="00000800000000000000"/>
      <p:regular r:id="rId23"/>
    </p:embeddedFont>
    <p:embeddedFont>
      <p:font typeface="Agrandir Italics" charset="1" panose="00000500000000000000"/>
      <p:regular r:id="rId24"/>
    </p:embeddedFont>
    <p:embeddedFont>
      <p:font typeface="Agrandir Bold Italics" charset="1" panose="00000800000000000000"/>
      <p:regular r:id="rId25"/>
    </p:embeddedFont>
    <p:embeddedFont>
      <p:font typeface="Agrandir Thin" charset="1" panose="00000200000000000000"/>
      <p:regular r:id="rId26"/>
    </p:embeddedFont>
    <p:embeddedFont>
      <p:font typeface="Agrandir Thin Italics" charset="1" panose="00000200000000000000"/>
      <p:regular r:id="rId27"/>
    </p:embeddedFont>
    <p:embeddedFont>
      <p:font typeface="Agrandir Medium" charset="1" panose="00000600000000000000"/>
      <p:regular r:id="rId28"/>
    </p:embeddedFont>
    <p:embeddedFont>
      <p:font typeface="Agrandir Medium Italics" charset="1" panose="00000600000000000000"/>
      <p:regular r:id="rId29"/>
    </p:embeddedFont>
    <p:embeddedFont>
      <p:font typeface="Agrandir Ultra-Bold" charset="1" panose="00000A00000000000000"/>
      <p:regular r:id="rId30"/>
    </p:embeddedFont>
    <p:embeddedFont>
      <p:font typeface="Agrandir Ultra-Bold Italics" charset="1" panose="00000A00000000000000"/>
      <p:regular r:id="rId31"/>
    </p:embeddedFont>
    <p:embeddedFont>
      <p:font typeface="Agrandir Heavy" charset="1" panose="00000900000000000000"/>
      <p:regular r:id="rId32"/>
    </p:embeddedFont>
    <p:embeddedFont>
      <p:font typeface="Agrandir Heavy Italics" charset="1" panose="00000900000000000000"/>
      <p:regular r:id="rId33"/>
    </p:embeddedFont>
    <p:embeddedFont>
      <p:font typeface="Open Sauce" charset="1" panose="00000500000000000000"/>
      <p:regular r:id="rId34"/>
    </p:embeddedFont>
    <p:embeddedFont>
      <p:font typeface="Open Sauce Bold" charset="1" panose="00000800000000000000"/>
      <p:regular r:id="rId35"/>
    </p:embeddedFont>
    <p:embeddedFont>
      <p:font typeface="Open Sauce Italics" charset="1" panose="00000500000000000000"/>
      <p:regular r:id="rId36"/>
    </p:embeddedFont>
    <p:embeddedFont>
      <p:font typeface="Open Sauce Bold Italics" charset="1" panose="00000800000000000000"/>
      <p:regular r:id="rId37"/>
    </p:embeddedFont>
    <p:embeddedFont>
      <p:font typeface="Open Sauce Light" charset="1" panose="00000400000000000000"/>
      <p:regular r:id="rId38"/>
    </p:embeddedFont>
    <p:embeddedFont>
      <p:font typeface="Open Sauce Light Italics" charset="1" panose="00000400000000000000"/>
      <p:regular r:id="rId39"/>
    </p:embeddedFont>
    <p:embeddedFont>
      <p:font typeface="Open Sauce Medium" charset="1" panose="00000600000000000000"/>
      <p:regular r:id="rId40"/>
    </p:embeddedFont>
    <p:embeddedFont>
      <p:font typeface="Open Sauce Medium Italics" charset="1" panose="00000600000000000000"/>
      <p:regular r:id="rId41"/>
    </p:embeddedFont>
    <p:embeddedFont>
      <p:font typeface="Open Sauce Semi-Bold" charset="1" panose="00000700000000000000"/>
      <p:regular r:id="rId42"/>
    </p:embeddedFont>
    <p:embeddedFont>
      <p:font typeface="Open Sauce Semi-Bold Italics" charset="1" panose="00000700000000000000"/>
      <p:regular r:id="rId43"/>
    </p:embeddedFont>
    <p:embeddedFont>
      <p:font typeface="Open Sauce Heavy" charset="1" panose="00000A00000000000000"/>
      <p:regular r:id="rId44"/>
    </p:embeddedFont>
    <p:embeddedFont>
      <p:font typeface="Open Sauce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66" Target="slides/slide21.xml" Type="http://schemas.openxmlformats.org/officeDocument/2006/relationships/slide"/><Relationship Id="rId67" Target="slides/slide22.xml" Type="http://schemas.openxmlformats.org/officeDocument/2006/relationships/slide"/><Relationship Id="rId68" Target="slides/slide23.xml" Type="http://schemas.openxmlformats.org/officeDocument/2006/relationships/slide"/><Relationship Id="rId69"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8.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8.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8.png" Type="http://schemas.openxmlformats.org/officeDocument/2006/relationships/image"/><Relationship Id="rId5" Target="../media/image34.jpeg" Type="http://schemas.openxmlformats.org/officeDocument/2006/relationships/image"/><Relationship Id="rId6" Target="../media/VAGDP1K9LOw.mp4" Type="http://schemas.openxmlformats.org/officeDocument/2006/relationships/video"/><Relationship Id="rId7" Target="../media/VAGDP1K9LOw.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8.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8.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10.png" Type="http://schemas.openxmlformats.org/officeDocument/2006/relationships/image"/><Relationship Id="rId6"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460BE"/>
        </a:solidFill>
      </p:bgPr>
    </p:bg>
    <p:spTree>
      <p:nvGrpSpPr>
        <p:cNvPr id="1" name=""/>
        <p:cNvGrpSpPr/>
        <p:nvPr/>
      </p:nvGrpSpPr>
      <p:grpSpPr>
        <a:xfrm>
          <a:off x="0" y="0"/>
          <a:ext cx="0" cy="0"/>
          <a:chOff x="0" y="0"/>
          <a:chExt cx="0" cy="0"/>
        </a:xfrm>
      </p:grpSpPr>
      <p:sp>
        <p:nvSpPr>
          <p:cNvPr name="Freeform 2" id="2"/>
          <p:cNvSpPr/>
          <p:nvPr/>
        </p:nvSpPr>
        <p:spPr>
          <a:xfrm flipH="false" flipV="false" rot="0">
            <a:off x="-262679" y="-130979"/>
            <a:ext cx="18550679" cy="10434757"/>
          </a:xfrm>
          <a:custGeom>
            <a:avLst/>
            <a:gdLst/>
            <a:ahLst/>
            <a:cxnLst/>
            <a:rect r="r" b="b" t="t" l="l"/>
            <a:pathLst>
              <a:path h="10434757" w="18550679">
                <a:moveTo>
                  <a:pt x="0" y="0"/>
                </a:moveTo>
                <a:lnTo>
                  <a:pt x="18550679" y="0"/>
                </a:lnTo>
                <a:lnTo>
                  <a:pt x="18550679" y="10434756"/>
                </a:lnTo>
                <a:lnTo>
                  <a:pt x="0" y="10434756"/>
                </a:lnTo>
                <a:lnTo>
                  <a:pt x="0" y="0"/>
                </a:lnTo>
                <a:close/>
              </a:path>
            </a:pathLst>
          </a:custGeom>
          <a:blipFill>
            <a:blip r:embed="rId2"/>
            <a:stretch>
              <a:fillRect l="0" t="0" r="0" b="0"/>
            </a:stretch>
          </a:blipFill>
        </p:spPr>
      </p:sp>
      <p:sp>
        <p:nvSpPr>
          <p:cNvPr name="Freeform 3" id="3"/>
          <p:cNvSpPr/>
          <p:nvPr/>
        </p:nvSpPr>
        <p:spPr>
          <a:xfrm flipH="false" flipV="false" rot="0">
            <a:off x="334331" y="9151749"/>
            <a:ext cx="1033539" cy="1033539"/>
          </a:xfrm>
          <a:custGeom>
            <a:avLst/>
            <a:gdLst/>
            <a:ahLst/>
            <a:cxnLst/>
            <a:rect r="r" b="b" t="t" l="l"/>
            <a:pathLst>
              <a:path h="1033539" w="1033539">
                <a:moveTo>
                  <a:pt x="0" y="0"/>
                </a:moveTo>
                <a:lnTo>
                  <a:pt x="1033539" y="0"/>
                </a:lnTo>
                <a:lnTo>
                  <a:pt x="1033539" y="1033539"/>
                </a:lnTo>
                <a:lnTo>
                  <a:pt x="0" y="10335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162454" y="8372158"/>
            <a:ext cx="562095" cy="562095"/>
          </a:xfrm>
          <a:custGeom>
            <a:avLst/>
            <a:gdLst/>
            <a:ahLst/>
            <a:cxnLst/>
            <a:rect r="r" b="b" t="t" l="l"/>
            <a:pathLst>
              <a:path h="562095" w="562095">
                <a:moveTo>
                  <a:pt x="0" y="0"/>
                </a:moveTo>
                <a:lnTo>
                  <a:pt x="562095" y="0"/>
                </a:lnTo>
                <a:lnTo>
                  <a:pt x="562095" y="562095"/>
                </a:lnTo>
                <a:lnTo>
                  <a:pt x="0" y="5620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486124" y="9383653"/>
            <a:ext cx="562095" cy="562095"/>
          </a:xfrm>
          <a:custGeom>
            <a:avLst/>
            <a:gdLst/>
            <a:ahLst/>
            <a:cxnLst/>
            <a:rect r="r" b="b" t="t" l="l"/>
            <a:pathLst>
              <a:path h="562095" w="562095">
                <a:moveTo>
                  <a:pt x="0" y="0"/>
                </a:moveTo>
                <a:lnTo>
                  <a:pt x="562095" y="0"/>
                </a:lnTo>
                <a:lnTo>
                  <a:pt x="562095" y="562095"/>
                </a:lnTo>
                <a:lnTo>
                  <a:pt x="0" y="5620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465026" y="9639925"/>
            <a:ext cx="352640" cy="352640"/>
          </a:xfrm>
          <a:custGeom>
            <a:avLst/>
            <a:gdLst/>
            <a:ahLst/>
            <a:cxnLst/>
            <a:rect r="r" b="b" t="t" l="l"/>
            <a:pathLst>
              <a:path h="352640" w="352640">
                <a:moveTo>
                  <a:pt x="0" y="0"/>
                </a:moveTo>
                <a:lnTo>
                  <a:pt x="352640" y="0"/>
                </a:lnTo>
                <a:lnTo>
                  <a:pt x="352640" y="352640"/>
                </a:lnTo>
                <a:lnTo>
                  <a:pt x="0" y="3526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434143" y="9578196"/>
            <a:ext cx="173009" cy="17300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10" id="10"/>
          <p:cNvGrpSpPr/>
          <p:nvPr/>
        </p:nvGrpSpPr>
        <p:grpSpPr>
          <a:xfrm rot="0">
            <a:off x="403085" y="8533521"/>
            <a:ext cx="173009" cy="17300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13" id="13"/>
          <p:cNvGrpSpPr/>
          <p:nvPr/>
        </p:nvGrpSpPr>
        <p:grpSpPr>
          <a:xfrm rot="0">
            <a:off x="6379428" y="9495509"/>
            <a:ext cx="173009" cy="17300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16" id="16"/>
          <p:cNvGrpSpPr/>
          <p:nvPr/>
        </p:nvGrpSpPr>
        <p:grpSpPr>
          <a:xfrm rot="0">
            <a:off x="10466308" y="9151749"/>
            <a:ext cx="173009" cy="1730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19" id="19"/>
          <p:cNvGrpSpPr/>
          <p:nvPr/>
        </p:nvGrpSpPr>
        <p:grpSpPr>
          <a:xfrm rot="0">
            <a:off x="3636697" y="8934253"/>
            <a:ext cx="93633" cy="9363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22" id="22"/>
          <p:cNvGrpSpPr/>
          <p:nvPr/>
        </p:nvGrpSpPr>
        <p:grpSpPr>
          <a:xfrm rot="0">
            <a:off x="9741227" y="9898932"/>
            <a:ext cx="93633" cy="9363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sp>
        <p:nvSpPr>
          <p:cNvPr name="Freeform 25" id="25"/>
          <p:cNvSpPr/>
          <p:nvPr/>
        </p:nvSpPr>
        <p:spPr>
          <a:xfrm flipH="false" flipV="false" rot="0">
            <a:off x="5365742" y="73273"/>
            <a:ext cx="1033539" cy="1033539"/>
          </a:xfrm>
          <a:custGeom>
            <a:avLst/>
            <a:gdLst/>
            <a:ahLst/>
            <a:cxnLst/>
            <a:rect r="r" b="b" t="t" l="l"/>
            <a:pathLst>
              <a:path h="1033539" w="1033539">
                <a:moveTo>
                  <a:pt x="0" y="0"/>
                </a:moveTo>
                <a:lnTo>
                  <a:pt x="1033539" y="0"/>
                </a:lnTo>
                <a:lnTo>
                  <a:pt x="1033539" y="1033538"/>
                </a:lnTo>
                <a:lnTo>
                  <a:pt x="0" y="10335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2833802" y="808678"/>
            <a:ext cx="562095" cy="562095"/>
          </a:xfrm>
          <a:custGeom>
            <a:avLst/>
            <a:gdLst/>
            <a:ahLst/>
            <a:cxnLst/>
            <a:rect r="r" b="b" t="t" l="l"/>
            <a:pathLst>
              <a:path h="562095" w="562095">
                <a:moveTo>
                  <a:pt x="0" y="0"/>
                </a:moveTo>
                <a:lnTo>
                  <a:pt x="562095" y="0"/>
                </a:lnTo>
                <a:lnTo>
                  <a:pt x="562095" y="562095"/>
                </a:lnTo>
                <a:lnTo>
                  <a:pt x="0" y="5620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3035420" y="1789969"/>
            <a:ext cx="356314" cy="356314"/>
          </a:xfrm>
          <a:custGeom>
            <a:avLst/>
            <a:gdLst/>
            <a:ahLst/>
            <a:cxnLst/>
            <a:rect r="r" b="b" t="t" l="l"/>
            <a:pathLst>
              <a:path h="356314" w="356314">
                <a:moveTo>
                  <a:pt x="0" y="0"/>
                </a:moveTo>
                <a:lnTo>
                  <a:pt x="356314" y="0"/>
                </a:lnTo>
                <a:lnTo>
                  <a:pt x="356314" y="356314"/>
                </a:lnTo>
                <a:lnTo>
                  <a:pt x="0" y="3563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14913599" y="0"/>
            <a:ext cx="562095" cy="562095"/>
          </a:xfrm>
          <a:custGeom>
            <a:avLst/>
            <a:gdLst/>
            <a:ahLst/>
            <a:cxnLst/>
            <a:rect r="r" b="b" t="t" l="l"/>
            <a:pathLst>
              <a:path h="562095" w="562095">
                <a:moveTo>
                  <a:pt x="0" y="0"/>
                </a:moveTo>
                <a:lnTo>
                  <a:pt x="562095" y="0"/>
                </a:lnTo>
                <a:lnTo>
                  <a:pt x="562095" y="562095"/>
                </a:lnTo>
                <a:lnTo>
                  <a:pt x="0" y="5620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48666" y="1264437"/>
            <a:ext cx="881847" cy="881847"/>
          </a:xfrm>
          <a:custGeom>
            <a:avLst/>
            <a:gdLst/>
            <a:ahLst/>
            <a:cxnLst/>
            <a:rect r="r" b="b" t="t" l="l"/>
            <a:pathLst>
              <a:path h="881847" w="881847">
                <a:moveTo>
                  <a:pt x="0" y="0"/>
                </a:moveTo>
                <a:lnTo>
                  <a:pt x="881847" y="0"/>
                </a:lnTo>
                <a:lnTo>
                  <a:pt x="881847" y="881846"/>
                </a:lnTo>
                <a:lnTo>
                  <a:pt x="0" y="8818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17935360" y="0"/>
            <a:ext cx="352640" cy="352640"/>
          </a:xfrm>
          <a:custGeom>
            <a:avLst/>
            <a:gdLst/>
            <a:ahLst/>
            <a:cxnLst/>
            <a:rect r="r" b="b" t="t" l="l"/>
            <a:pathLst>
              <a:path h="352640" w="352640">
                <a:moveTo>
                  <a:pt x="0" y="0"/>
                </a:moveTo>
                <a:lnTo>
                  <a:pt x="352640" y="0"/>
                </a:lnTo>
                <a:lnTo>
                  <a:pt x="352640" y="352640"/>
                </a:lnTo>
                <a:lnTo>
                  <a:pt x="0" y="3526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9834860" y="761861"/>
            <a:ext cx="689900" cy="689900"/>
          </a:xfrm>
          <a:custGeom>
            <a:avLst/>
            <a:gdLst/>
            <a:ahLst/>
            <a:cxnLst/>
            <a:rect r="r" b="b" t="t" l="l"/>
            <a:pathLst>
              <a:path h="689900" w="689900">
                <a:moveTo>
                  <a:pt x="0" y="0"/>
                </a:moveTo>
                <a:lnTo>
                  <a:pt x="689900" y="0"/>
                </a:lnTo>
                <a:lnTo>
                  <a:pt x="689900" y="689900"/>
                </a:lnTo>
                <a:lnTo>
                  <a:pt x="0" y="68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2" id="32"/>
          <p:cNvGrpSpPr/>
          <p:nvPr/>
        </p:nvGrpSpPr>
        <p:grpSpPr>
          <a:xfrm rot="0">
            <a:off x="2261134" y="520789"/>
            <a:ext cx="173009" cy="173009"/>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4" id="34"/>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35" id="35"/>
          <p:cNvGrpSpPr/>
          <p:nvPr/>
        </p:nvGrpSpPr>
        <p:grpSpPr>
          <a:xfrm rot="0">
            <a:off x="7443501" y="417033"/>
            <a:ext cx="173009" cy="17300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7" id="37"/>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38" id="38"/>
          <p:cNvGrpSpPr/>
          <p:nvPr/>
        </p:nvGrpSpPr>
        <p:grpSpPr>
          <a:xfrm rot="0">
            <a:off x="11580449" y="300964"/>
            <a:ext cx="173009" cy="173009"/>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0" id="40"/>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41" id="41"/>
          <p:cNvGrpSpPr/>
          <p:nvPr/>
        </p:nvGrpSpPr>
        <p:grpSpPr>
          <a:xfrm rot="0">
            <a:off x="15475694" y="1721746"/>
            <a:ext cx="173009" cy="173009"/>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3" id="43"/>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44" id="44"/>
          <p:cNvGrpSpPr/>
          <p:nvPr/>
        </p:nvGrpSpPr>
        <p:grpSpPr>
          <a:xfrm rot="0">
            <a:off x="4237975" y="1141158"/>
            <a:ext cx="93633" cy="93633"/>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6" id="46"/>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47" id="47"/>
          <p:cNvGrpSpPr/>
          <p:nvPr/>
        </p:nvGrpSpPr>
        <p:grpSpPr>
          <a:xfrm rot="0">
            <a:off x="240698" y="427156"/>
            <a:ext cx="93633" cy="93633"/>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9" id="49"/>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50" id="50"/>
          <p:cNvGrpSpPr/>
          <p:nvPr/>
        </p:nvGrpSpPr>
        <p:grpSpPr>
          <a:xfrm rot="0">
            <a:off x="8906193" y="898942"/>
            <a:ext cx="93633" cy="93633"/>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2" id="52"/>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53" id="53"/>
          <p:cNvGrpSpPr/>
          <p:nvPr/>
        </p:nvGrpSpPr>
        <p:grpSpPr>
          <a:xfrm rot="0">
            <a:off x="16942570" y="761861"/>
            <a:ext cx="93633" cy="93633"/>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5" id="55"/>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grpSp>
        <p:nvGrpSpPr>
          <p:cNvPr name="Group 56" id="56"/>
          <p:cNvGrpSpPr/>
          <p:nvPr/>
        </p:nvGrpSpPr>
        <p:grpSpPr>
          <a:xfrm rot="0">
            <a:off x="17841727" y="1474665"/>
            <a:ext cx="93633" cy="93633"/>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8" id="58"/>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sp>
        <p:nvSpPr>
          <p:cNvPr name="Freeform 59" id="59"/>
          <p:cNvSpPr/>
          <p:nvPr/>
        </p:nvSpPr>
        <p:spPr>
          <a:xfrm flipH="false" flipV="false" rot="5000056">
            <a:off x="11200264" y="4156786"/>
            <a:ext cx="10262777" cy="10262777"/>
          </a:xfrm>
          <a:custGeom>
            <a:avLst/>
            <a:gdLst/>
            <a:ahLst/>
            <a:cxnLst/>
            <a:rect r="r" b="b" t="t" l="l"/>
            <a:pathLst>
              <a:path h="10262777" w="10262777">
                <a:moveTo>
                  <a:pt x="0" y="0"/>
                </a:moveTo>
                <a:lnTo>
                  <a:pt x="10262777" y="0"/>
                </a:lnTo>
                <a:lnTo>
                  <a:pt x="10262777" y="10262777"/>
                </a:lnTo>
                <a:lnTo>
                  <a:pt x="0" y="10262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0" id="60"/>
          <p:cNvSpPr/>
          <p:nvPr/>
        </p:nvSpPr>
        <p:spPr>
          <a:xfrm flipH="false" flipV="false" rot="0">
            <a:off x="12200458" y="2304330"/>
            <a:ext cx="5889525" cy="5129241"/>
          </a:xfrm>
          <a:custGeom>
            <a:avLst/>
            <a:gdLst/>
            <a:ahLst/>
            <a:cxnLst/>
            <a:rect r="r" b="b" t="t" l="l"/>
            <a:pathLst>
              <a:path h="5129241" w="5889525">
                <a:moveTo>
                  <a:pt x="0" y="0"/>
                </a:moveTo>
                <a:lnTo>
                  <a:pt x="5889526" y="0"/>
                </a:lnTo>
                <a:lnTo>
                  <a:pt x="5889526" y="5129241"/>
                </a:lnTo>
                <a:lnTo>
                  <a:pt x="0" y="51292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1" id="61"/>
          <p:cNvSpPr txBox="true"/>
          <p:nvPr/>
        </p:nvSpPr>
        <p:spPr>
          <a:xfrm rot="0">
            <a:off x="447000" y="2519363"/>
            <a:ext cx="11753458" cy="2048176"/>
          </a:xfrm>
          <a:prstGeom prst="rect">
            <a:avLst/>
          </a:prstGeom>
        </p:spPr>
        <p:txBody>
          <a:bodyPr anchor="t" rtlCol="false" tIns="0" lIns="0" bIns="0" rIns="0">
            <a:spAutoFit/>
          </a:bodyPr>
          <a:lstStyle/>
          <a:p>
            <a:pPr algn="ctr">
              <a:lnSpc>
                <a:spcPts val="8277"/>
              </a:lnSpc>
            </a:pPr>
            <a:r>
              <a:rPr lang="en-US" sz="5912">
                <a:solidFill>
                  <a:srgbClr val="FFFFFF"/>
                </a:solidFill>
                <a:latin typeface="Canva Sans Bold"/>
              </a:rPr>
              <a:t>Multiple Regression &amp; Astro Physics</a:t>
            </a:r>
          </a:p>
        </p:txBody>
      </p:sp>
      <p:sp>
        <p:nvSpPr>
          <p:cNvPr name="TextBox 62" id="62"/>
          <p:cNvSpPr txBox="true"/>
          <p:nvPr/>
        </p:nvSpPr>
        <p:spPr>
          <a:xfrm rot="0">
            <a:off x="5182832" y="7424102"/>
            <a:ext cx="6917028" cy="2568462"/>
          </a:xfrm>
          <a:prstGeom prst="rect">
            <a:avLst/>
          </a:prstGeom>
        </p:spPr>
        <p:txBody>
          <a:bodyPr anchor="t" rtlCol="false" tIns="0" lIns="0" bIns="0" rIns="0">
            <a:spAutoFit/>
          </a:bodyPr>
          <a:lstStyle/>
          <a:p>
            <a:pPr>
              <a:lnSpc>
                <a:spcPts val="5110"/>
              </a:lnSpc>
            </a:pPr>
            <a:r>
              <a:rPr lang="en-US" sz="3650">
                <a:solidFill>
                  <a:srgbClr val="FFF8ED"/>
                </a:solidFill>
                <a:latin typeface="Canva Sans Bold"/>
              </a:rPr>
              <a:t>Omkar Patil 21102A0003</a:t>
            </a:r>
          </a:p>
          <a:p>
            <a:pPr>
              <a:lnSpc>
                <a:spcPts val="5110"/>
              </a:lnSpc>
            </a:pPr>
            <a:r>
              <a:rPr lang="en-US" sz="3650">
                <a:solidFill>
                  <a:srgbClr val="FFF8ED"/>
                </a:solidFill>
                <a:latin typeface="Canva Sans Bold"/>
              </a:rPr>
              <a:t>Pranav Redij 21102A0005</a:t>
            </a:r>
          </a:p>
          <a:p>
            <a:pPr>
              <a:lnSpc>
                <a:spcPts val="5110"/>
              </a:lnSpc>
            </a:pPr>
            <a:r>
              <a:rPr lang="en-US" sz="3650">
                <a:solidFill>
                  <a:srgbClr val="FFF8ED"/>
                </a:solidFill>
                <a:latin typeface="Canva Sans Bold"/>
              </a:rPr>
              <a:t>Deep Salunkhe 21102A0014</a:t>
            </a:r>
          </a:p>
          <a:p>
            <a:pPr>
              <a:lnSpc>
                <a:spcPts val="5110"/>
              </a:lnSpc>
            </a:pPr>
            <a:r>
              <a:rPr lang="en-US" sz="3650">
                <a:solidFill>
                  <a:srgbClr val="FFF8ED"/>
                </a:solidFill>
                <a:latin typeface="Canva Sans Bold"/>
              </a:rPr>
              <a:t>Sukant Thombare 21102A0037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0">
            <a:off x="13192616" y="-814897"/>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320" y="1906562"/>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4"/>
            <a:stretch>
              <a:fillRect l="0" t="0" r="0" b="0"/>
            </a:stretch>
          </a:blipFill>
        </p:spPr>
      </p:sp>
      <p:sp>
        <p:nvSpPr>
          <p:cNvPr name="TextBox 5" id="5"/>
          <p:cNvSpPr txBox="true"/>
          <p:nvPr/>
        </p:nvSpPr>
        <p:spPr>
          <a:xfrm rot="0">
            <a:off x="614129" y="249212"/>
            <a:ext cx="9912264" cy="3143250"/>
          </a:xfrm>
          <a:prstGeom prst="rect">
            <a:avLst/>
          </a:prstGeom>
        </p:spPr>
        <p:txBody>
          <a:bodyPr anchor="t" rtlCol="false" tIns="0" lIns="0" bIns="0" rIns="0">
            <a:spAutoFit/>
          </a:bodyPr>
          <a:lstStyle/>
          <a:p>
            <a:pPr>
              <a:lnSpc>
                <a:spcPts val="12599"/>
              </a:lnSpc>
            </a:pPr>
            <a:r>
              <a:rPr lang="en-US" sz="9000">
                <a:solidFill>
                  <a:srgbClr val="FFF8ED"/>
                </a:solidFill>
                <a:latin typeface="Londrina Solid"/>
              </a:rPr>
              <a:t>WHY WE NEED TO FIND THEM?</a:t>
            </a:r>
          </a:p>
        </p:txBody>
      </p:sp>
      <p:sp>
        <p:nvSpPr>
          <p:cNvPr name="TextBox 6" id="6"/>
          <p:cNvSpPr txBox="true"/>
          <p:nvPr/>
        </p:nvSpPr>
        <p:spPr>
          <a:xfrm rot="0">
            <a:off x="1028700" y="3715273"/>
            <a:ext cx="14925690" cy="6031230"/>
          </a:xfrm>
          <a:prstGeom prst="rect">
            <a:avLst/>
          </a:prstGeom>
        </p:spPr>
        <p:txBody>
          <a:bodyPr anchor="t" rtlCol="false" tIns="0" lIns="0" bIns="0" rIns="0">
            <a:spAutoFit/>
          </a:bodyPr>
          <a:lstStyle/>
          <a:p>
            <a:pPr marL="1036320" indent="-518160" lvl="1">
              <a:lnSpc>
                <a:spcPts val="6719"/>
              </a:lnSpc>
              <a:buFont typeface="Arial"/>
              <a:buChar char="•"/>
            </a:pPr>
            <a:r>
              <a:rPr lang="en-US" sz="4800">
                <a:solidFill>
                  <a:srgbClr val="FFF8ED"/>
                </a:solidFill>
                <a:latin typeface="Agrandir"/>
              </a:rPr>
              <a:t>Understanding </a:t>
            </a:r>
            <a:r>
              <a:rPr lang="en-US" sz="4800">
                <a:solidFill>
                  <a:srgbClr val="FFF8ED"/>
                </a:solidFill>
                <a:latin typeface="Agrandir Bold"/>
              </a:rPr>
              <a:t>planetary formation </a:t>
            </a:r>
            <a:r>
              <a:rPr lang="en-US" sz="4800">
                <a:solidFill>
                  <a:srgbClr val="FFF8ED"/>
                </a:solidFill>
                <a:latin typeface="Agrandir"/>
              </a:rPr>
              <a:t>and </a:t>
            </a:r>
            <a:r>
              <a:rPr lang="en-US" sz="4800">
                <a:solidFill>
                  <a:srgbClr val="FFF8ED"/>
                </a:solidFill>
                <a:latin typeface="Agrandir Bold"/>
              </a:rPr>
              <a:t>evolution</a:t>
            </a:r>
            <a:r>
              <a:rPr lang="en-US" sz="4800">
                <a:solidFill>
                  <a:srgbClr val="FFF8ED"/>
                </a:solidFill>
                <a:latin typeface="Agrandir"/>
              </a:rPr>
              <a:t>.</a:t>
            </a:r>
          </a:p>
          <a:p>
            <a:pPr marL="1036320" indent="-518160" lvl="1">
              <a:lnSpc>
                <a:spcPts val="6719"/>
              </a:lnSpc>
              <a:buFont typeface="Arial"/>
              <a:buChar char="•"/>
            </a:pPr>
            <a:r>
              <a:rPr lang="en-US" sz="4800">
                <a:solidFill>
                  <a:srgbClr val="FFF8ED"/>
                </a:solidFill>
                <a:latin typeface="Agrandir"/>
              </a:rPr>
              <a:t>Identifying potentially </a:t>
            </a:r>
            <a:r>
              <a:rPr lang="en-US" sz="4800">
                <a:solidFill>
                  <a:srgbClr val="FFF8ED"/>
                </a:solidFill>
                <a:latin typeface="Agrandir Bold"/>
              </a:rPr>
              <a:t>habitable worlds</a:t>
            </a:r>
            <a:r>
              <a:rPr lang="en-US" sz="4800">
                <a:solidFill>
                  <a:srgbClr val="FFF8ED"/>
                </a:solidFill>
                <a:latin typeface="Agrandir"/>
              </a:rPr>
              <a:t>.</a:t>
            </a:r>
          </a:p>
          <a:p>
            <a:pPr marL="1036320" indent="-518160" lvl="1">
              <a:lnSpc>
                <a:spcPts val="6719"/>
              </a:lnSpc>
              <a:buFont typeface="Arial"/>
              <a:buChar char="•"/>
            </a:pPr>
            <a:r>
              <a:rPr lang="en-US" sz="4800">
                <a:solidFill>
                  <a:srgbClr val="FFF8ED"/>
                </a:solidFill>
                <a:latin typeface="Agrandir"/>
              </a:rPr>
              <a:t>Expanding our </a:t>
            </a:r>
            <a:r>
              <a:rPr lang="en-US" sz="4800">
                <a:solidFill>
                  <a:srgbClr val="FFF8ED"/>
                </a:solidFill>
                <a:latin typeface="Agrandir Bold"/>
              </a:rPr>
              <a:t>understanding</a:t>
            </a:r>
            <a:r>
              <a:rPr lang="en-US" sz="4800">
                <a:solidFill>
                  <a:srgbClr val="FFF8ED"/>
                </a:solidFill>
                <a:latin typeface="Agrandir"/>
              </a:rPr>
              <a:t> of the </a:t>
            </a:r>
            <a:r>
              <a:rPr lang="en-US" sz="4800">
                <a:solidFill>
                  <a:srgbClr val="FFF8ED"/>
                </a:solidFill>
                <a:latin typeface="Agrandir Bold"/>
              </a:rPr>
              <a:t>universe</a:t>
            </a:r>
            <a:r>
              <a:rPr lang="en-US" sz="4800">
                <a:solidFill>
                  <a:srgbClr val="FFF8ED"/>
                </a:solidFill>
                <a:latin typeface="Agrandir"/>
              </a:rPr>
              <a:t> and our place in it.</a:t>
            </a:r>
          </a:p>
          <a:p>
            <a:pPr marL="1036320" indent="-518160" lvl="1">
              <a:lnSpc>
                <a:spcPts val="6719"/>
              </a:lnSpc>
              <a:buFont typeface="Arial"/>
              <a:buChar char="•"/>
            </a:pPr>
            <a:r>
              <a:rPr lang="en-US" sz="4800">
                <a:solidFill>
                  <a:srgbClr val="FFF8ED"/>
                </a:solidFill>
                <a:latin typeface="Agrandir"/>
              </a:rPr>
              <a:t>Possibilities of </a:t>
            </a:r>
            <a:r>
              <a:rPr lang="en-US" sz="4800">
                <a:solidFill>
                  <a:srgbClr val="FFF8ED"/>
                </a:solidFill>
                <a:latin typeface="Agrandir Bold"/>
              </a:rPr>
              <a:t>extraterrestrial life</a:t>
            </a:r>
            <a:r>
              <a:rPr lang="en-US" sz="4800">
                <a:solidFill>
                  <a:srgbClr val="FFF8ED"/>
                </a:solidFill>
                <a:latin typeface="Agrandir"/>
              </a:rPr>
              <a:t>.</a:t>
            </a:r>
          </a:p>
          <a:p>
            <a:pPr>
              <a:lnSpc>
                <a:spcPts val="6719"/>
              </a:lnSpc>
            </a:pPr>
          </a:p>
        </p:txBody>
      </p:sp>
      <p:sp>
        <p:nvSpPr>
          <p:cNvPr name="Freeform 7" id="7"/>
          <p:cNvSpPr/>
          <p:nvPr/>
        </p:nvSpPr>
        <p:spPr>
          <a:xfrm flipH="false" flipV="false" rot="0">
            <a:off x="10526393" y="420662"/>
            <a:ext cx="2219678" cy="2219678"/>
          </a:xfrm>
          <a:custGeom>
            <a:avLst/>
            <a:gdLst/>
            <a:ahLst/>
            <a:cxnLst/>
            <a:rect r="r" b="b" t="t" l="l"/>
            <a:pathLst>
              <a:path h="2219678" w="2219678">
                <a:moveTo>
                  <a:pt x="0" y="0"/>
                </a:moveTo>
                <a:lnTo>
                  <a:pt x="2219677" y="0"/>
                </a:lnTo>
                <a:lnTo>
                  <a:pt x="2219677" y="2219677"/>
                </a:lnTo>
                <a:lnTo>
                  <a:pt x="0" y="22196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242736" y="7631483"/>
            <a:ext cx="2041403" cy="2115020"/>
          </a:xfrm>
          <a:custGeom>
            <a:avLst/>
            <a:gdLst/>
            <a:ahLst/>
            <a:cxnLst/>
            <a:rect r="r" b="b" t="t" l="l"/>
            <a:pathLst>
              <a:path h="2115020" w="2041403">
                <a:moveTo>
                  <a:pt x="0" y="0"/>
                </a:moveTo>
                <a:lnTo>
                  <a:pt x="2041403" y="0"/>
                </a:lnTo>
                <a:lnTo>
                  <a:pt x="2041403" y="2115020"/>
                </a:lnTo>
                <a:lnTo>
                  <a:pt x="0" y="21150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0">
            <a:off x="13192616" y="-814897"/>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320" y="1906562"/>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39624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4"/>
            <a:stretch>
              <a:fillRect l="0" t="0" r="0" b="0"/>
            </a:stretch>
          </a:blipFill>
        </p:spPr>
      </p:sp>
      <p:sp>
        <p:nvSpPr>
          <p:cNvPr name="TextBox 5" id="5"/>
          <p:cNvSpPr txBox="true"/>
          <p:nvPr/>
        </p:nvSpPr>
        <p:spPr>
          <a:xfrm rot="0">
            <a:off x="614129" y="249212"/>
            <a:ext cx="9912264" cy="3143250"/>
          </a:xfrm>
          <a:prstGeom prst="rect">
            <a:avLst/>
          </a:prstGeom>
        </p:spPr>
        <p:txBody>
          <a:bodyPr anchor="t" rtlCol="false" tIns="0" lIns="0" bIns="0" rIns="0">
            <a:spAutoFit/>
          </a:bodyPr>
          <a:lstStyle/>
          <a:p>
            <a:pPr>
              <a:lnSpc>
                <a:spcPts val="12599"/>
              </a:lnSpc>
            </a:pPr>
            <a:r>
              <a:rPr lang="en-US" sz="9000">
                <a:solidFill>
                  <a:srgbClr val="FFF8ED"/>
                </a:solidFill>
                <a:latin typeface="Londrina Solid"/>
              </a:rPr>
              <a:t>HOW EXOPLANETS ARE NORMALLY FOUND</a:t>
            </a:r>
          </a:p>
        </p:txBody>
      </p:sp>
      <p:sp>
        <p:nvSpPr>
          <p:cNvPr name="TextBox 6" id="6"/>
          <p:cNvSpPr txBox="true"/>
          <p:nvPr/>
        </p:nvSpPr>
        <p:spPr>
          <a:xfrm rot="0">
            <a:off x="1028700" y="3878884"/>
            <a:ext cx="14925690" cy="4335780"/>
          </a:xfrm>
          <a:prstGeom prst="rect">
            <a:avLst/>
          </a:prstGeom>
        </p:spPr>
        <p:txBody>
          <a:bodyPr anchor="t" rtlCol="false" tIns="0" lIns="0" bIns="0" rIns="0">
            <a:spAutoFit/>
          </a:bodyPr>
          <a:lstStyle/>
          <a:p>
            <a:pPr marL="1036320" indent="-518160" lvl="1">
              <a:lnSpc>
                <a:spcPts val="6719"/>
              </a:lnSpc>
              <a:buFont typeface="Arial"/>
              <a:buChar char="•"/>
            </a:pPr>
            <a:r>
              <a:rPr lang="en-US" sz="4800">
                <a:solidFill>
                  <a:srgbClr val="FFF8ED"/>
                </a:solidFill>
                <a:latin typeface="Agrandir"/>
              </a:rPr>
              <a:t>Radial Velocity Method (Doppler Spectroscopy)</a:t>
            </a:r>
          </a:p>
          <a:p>
            <a:pPr marL="1036320" indent="-518160" lvl="1">
              <a:lnSpc>
                <a:spcPts val="6719"/>
              </a:lnSpc>
              <a:buFont typeface="Arial"/>
              <a:buChar char="•"/>
            </a:pPr>
            <a:r>
              <a:rPr lang="en-US" sz="4800">
                <a:solidFill>
                  <a:srgbClr val="FFF8ED"/>
                </a:solidFill>
                <a:latin typeface="Agrandir"/>
              </a:rPr>
              <a:t>Transit Method</a:t>
            </a:r>
          </a:p>
          <a:p>
            <a:pPr marL="1036320" indent="-518160" lvl="1">
              <a:lnSpc>
                <a:spcPts val="6719"/>
              </a:lnSpc>
              <a:buFont typeface="Arial"/>
              <a:buChar char="•"/>
            </a:pPr>
            <a:r>
              <a:rPr lang="en-US" sz="4800">
                <a:solidFill>
                  <a:srgbClr val="FFF8ED"/>
                </a:solidFill>
                <a:latin typeface="Agrandir"/>
              </a:rPr>
              <a:t>Gravitational Microlensing</a:t>
            </a:r>
          </a:p>
          <a:p>
            <a:pPr marL="1036320" indent="-518160" lvl="1">
              <a:lnSpc>
                <a:spcPts val="6719"/>
              </a:lnSpc>
              <a:buFont typeface="Arial"/>
              <a:buChar char="•"/>
            </a:pPr>
            <a:r>
              <a:rPr lang="en-US" sz="4800">
                <a:solidFill>
                  <a:srgbClr val="FFF8ED"/>
                </a:solidFill>
                <a:latin typeface="Agrandir"/>
              </a:rPr>
              <a:t>Direct Imaging</a:t>
            </a:r>
          </a:p>
          <a:p>
            <a:pPr>
              <a:lnSpc>
                <a:spcPts val="6719"/>
              </a:lnSpc>
            </a:pPr>
          </a:p>
        </p:txBody>
      </p:sp>
      <p:sp>
        <p:nvSpPr>
          <p:cNvPr name="Freeform 7" id="7"/>
          <p:cNvSpPr/>
          <p:nvPr/>
        </p:nvSpPr>
        <p:spPr>
          <a:xfrm flipH="false" flipV="false" rot="0">
            <a:off x="10526393" y="420662"/>
            <a:ext cx="2219678" cy="2219678"/>
          </a:xfrm>
          <a:custGeom>
            <a:avLst/>
            <a:gdLst/>
            <a:ahLst/>
            <a:cxnLst/>
            <a:rect r="r" b="b" t="t" l="l"/>
            <a:pathLst>
              <a:path h="2219678" w="2219678">
                <a:moveTo>
                  <a:pt x="0" y="0"/>
                </a:moveTo>
                <a:lnTo>
                  <a:pt x="2219677" y="0"/>
                </a:lnTo>
                <a:lnTo>
                  <a:pt x="2219677" y="2219677"/>
                </a:lnTo>
                <a:lnTo>
                  <a:pt x="0" y="22196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242736" y="7631483"/>
            <a:ext cx="2041403" cy="2115020"/>
          </a:xfrm>
          <a:custGeom>
            <a:avLst/>
            <a:gdLst/>
            <a:ahLst/>
            <a:cxnLst/>
            <a:rect r="r" b="b" t="t" l="l"/>
            <a:pathLst>
              <a:path h="2115020" w="2041403">
                <a:moveTo>
                  <a:pt x="0" y="0"/>
                </a:moveTo>
                <a:lnTo>
                  <a:pt x="2041403" y="0"/>
                </a:lnTo>
                <a:lnTo>
                  <a:pt x="2041403" y="2115020"/>
                </a:lnTo>
                <a:lnTo>
                  <a:pt x="0" y="21150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180879" y="8834437"/>
            <a:ext cx="9318203" cy="762002"/>
          </a:xfrm>
          <a:prstGeom prst="rect">
            <a:avLst/>
          </a:prstGeom>
        </p:spPr>
        <p:txBody>
          <a:bodyPr anchor="t" rtlCol="false" tIns="0" lIns="0" bIns="0" rIns="0">
            <a:spAutoFit/>
          </a:bodyPr>
          <a:lstStyle/>
          <a:p>
            <a:pPr algn="ctr">
              <a:lnSpc>
                <a:spcPts val="6299"/>
              </a:lnSpc>
              <a:spcBef>
                <a:spcPct val="0"/>
              </a:spcBef>
            </a:pPr>
            <a:r>
              <a:rPr lang="en-US" sz="4499" spc="-202">
                <a:solidFill>
                  <a:srgbClr val="FFF8ED"/>
                </a:solidFill>
                <a:latin typeface="Open Sauce Semi-Bold"/>
              </a:rPr>
              <a:t>They are </a:t>
            </a:r>
            <a:r>
              <a:rPr lang="en-US" sz="4499" spc="-202">
                <a:solidFill>
                  <a:srgbClr val="53CB8F"/>
                </a:solidFill>
                <a:latin typeface="Open Sauce Semi-Bold"/>
              </a:rPr>
              <a:t>time consuming</a:t>
            </a:r>
            <a:r>
              <a:rPr lang="en-US" sz="4499" spc="-202">
                <a:solidFill>
                  <a:srgbClr val="FFF8ED"/>
                </a:solidFill>
                <a:latin typeface="Open Sauce Semi-Bold"/>
              </a:rPr>
              <a:t> and </a:t>
            </a:r>
            <a:r>
              <a:rPr lang="en-US" sz="4499" spc="-202">
                <a:solidFill>
                  <a:srgbClr val="53CB8F"/>
                </a:solidFill>
                <a:latin typeface="Open Sauce Semi-Bold"/>
              </a:rPr>
              <a:t>costly</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0">
            <a:off x="13192616" y="-814897"/>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320" y="1906562"/>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394335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4"/>
            <a:stretch>
              <a:fillRect l="0" t="0" r="0" b="0"/>
            </a:stretch>
          </a:blipFill>
        </p:spPr>
      </p:sp>
      <p:sp>
        <p:nvSpPr>
          <p:cNvPr name="TextBox 5" id="5"/>
          <p:cNvSpPr txBox="true"/>
          <p:nvPr/>
        </p:nvSpPr>
        <p:spPr>
          <a:xfrm rot="0">
            <a:off x="614129" y="249212"/>
            <a:ext cx="9912264" cy="1543050"/>
          </a:xfrm>
          <a:prstGeom prst="rect">
            <a:avLst/>
          </a:prstGeom>
        </p:spPr>
        <p:txBody>
          <a:bodyPr anchor="t" rtlCol="false" tIns="0" lIns="0" bIns="0" rIns="0">
            <a:spAutoFit/>
          </a:bodyPr>
          <a:lstStyle/>
          <a:p>
            <a:pPr>
              <a:lnSpc>
                <a:spcPts val="12599"/>
              </a:lnSpc>
            </a:pPr>
            <a:r>
              <a:rPr lang="en-US" sz="9000">
                <a:solidFill>
                  <a:srgbClr val="FFF8ED"/>
                </a:solidFill>
                <a:latin typeface="Londrina Solid"/>
              </a:rPr>
              <a:t>TRANSIT METHOD</a:t>
            </a:r>
          </a:p>
        </p:txBody>
      </p:sp>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182" r="0" b="182"/>
          <a:stretch>
            <a:fillRect/>
          </a:stretch>
        </p:blipFill>
        <p:spPr>
          <a:xfrm flipH="false" flipV="false" rot="0">
            <a:off x="1291714" y="2229260"/>
            <a:ext cx="14140551" cy="7494492"/>
          </a:xfrm>
          <a:prstGeom prst="rect">
            <a:avLst/>
          </a:prstGeom>
        </p:spPr>
      </p:pic>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0">
            <a:off x="13192616" y="-814897"/>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320" y="1906562"/>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3933825"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4"/>
            <a:stretch>
              <a:fillRect l="0" t="0" r="0" b="0"/>
            </a:stretch>
          </a:blipFill>
        </p:spPr>
      </p:sp>
      <p:sp>
        <p:nvSpPr>
          <p:cNvPr name="TextBox 5" id="5"/>
          <p:cNvSpPr txBox="true"/>
          <p:nvPr/>
        </p:nvSpPr>
        <p:spPr>
          <a:xfrm rot="0">
            <a:off x="1783466" y="3833864"/>
            <a:ext cx="14587719" cy="2503174"/>
          </a:xfrm>
          <a:prstGeom prst="rect">
            <a:avLst/>
          </a:prstGeom>
        </p:spPr>
        <p:txBody>
          <a:bodyPr anchor="t" rtlCol="false" tIns="0" lIns="0" bIns="0" rIns="0">
            <a:spAutoFit/>
          </a:bodyPr>
          <a:lstStyle/>
          <a:p>
            <a:pPr algn="ctr">
              <a:lnSpc>
                <a:spcPts val="10079"/>
              </a:lnSpc>
              <a:spcBef>
                <a:spcPct val="0"/>
              </a:spcBef>
            </a:pPr>
            <a:r>
              <a:rPr lang="en-US" sz="7199" spc="-323">
                <a:solidFill>
                  <a:srgbClr val="FFF8ED"/>
                </a:solidFill>
                <a:latin typeface="Open Sauce Semi-Bold"/>
              </a:rPr>
              <a:t>Traditional Method’s are </a:t>
            </a:r>
            <a:r>
              <a:rPr lang="en-US" sz="7199" spc="-323">
                <a:solidFill>
                  <a:srgbClr val="53CB8F"/>
                </a:solidFill>
                <a:latin typeface="Open Sauce Semi-Bold"/>
              </a:rPr>
              <a:t>time consuming</a:t>
            </a:r>
            <a:r>
              <a:rPr lang="en-US" sz="7199" spc="-323">
                <a:solidFill>
                  <a:srgbClr val="FFF8ED"/>
                </a:solidFill>
                <a:latin typeface="Open Sauce Semi-Bold"/>
              </a:rPr>
              <a:t> and </a:t>
            </a:r>
            <a:r>
              <a:rPr lang="en-US" sz="7199" spc="-323">
                <a:solidFill>
                  <a:srgbClr val="53CB8F"/>
                </a:solidFill>
                <a:latin typeface="Open Sauce Semi-Bold"/>
              </a:rPr>
              <a:t>costly</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0">
            <a:off x="13192616" y="-814897"/>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320" y="1906562"/>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39624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4"/>
            <a:stretch>
              <a:fillRect l="0" t="0" r="0" b="0"/>
            </a:stretch>
          </a:blipFill>
        </p:spPr>
      </p:sp>
      <p:sp>
        <p:nvSpPr>
          <p:cNvPr name="TextBox 5" id="5"/>
          <p:cNvSpPr txBox="true"/>
          <p:nvPr/>
        </p:nvSpPr>
        <p:spPr>
          <a:xfrm rot="0">
            <a:off x="614129" y="249212"/>
            <a:ext cx="9912264" cy="3143250"/>
          </a:xfrm>
          <a:prstGeom prst="rect">
            <a:avLst/>
          </a:prstGeom>
        </p:spPr>
        <p:txBody>
          <a:bodyPr anchor="t" rtlCol="false" tIns="0" lIns="0" bIns="0" rIns="0">
            <a:spAutoFit/>
          </a:bodyPr>
          <a:lstStyle/>
          <a:p>
            <a:pPr>
              <a:lnSpc>
                <a:spcPts val="12599"/>
              </a:lnSpc>
            </a:pPr>
            <a:r>
              <a:rPr lang="en-US" sz="9000">
                <a:solidFill>
                  <a:srgbClr val="FFF8ED"/>
                </a:solidFill>
                <a:latin typeface="Londrina Solid"/>
              </a:rPr>
              <a:t>HOW TECHNOLOGY IS USED ?</a:t>
            </a:r>
          </a:p>
        </p:txBody>
      </p:sp>
      <p:sp>
        <p:nvSpPr>
          <p:cNvPr name="Freeform 6" id="6"/>
          <p:cNvSpPr/>
          <p:nvPr/>
        </p:nvSpPr>
        <p:spPr>
          <a:xfrm flipH="false" flipV="false" rot="0">
            <a:off x="10526393" y="420662"/>
            <a:ext cx="2219678" cy="2219678"/>
          </a:xfrm>
          <a:custGeom>
            <a:avLst/>
            <a:gdLst/>
            <a:ahLst/>
            <a:cxnLst/>
            <a:rect r="r" b="b" t="t" l="l"/>
            <a:pathLst>
              <a:path h="2219678" w="2219678">
                <a:moveTo>
                  <a:pt x="0" y="0"/>
                </a:moveTo>
                <a:lnTo>
                  <a:pt x="2219677" y="0"/>
                </a:lnTo>
                <a:lnTo>
                  <a:pt x="2219677" y="2219677"/>
                </a:lnTo>
                <a:lnTo>
                  <a:pt x="0" y="22196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242736" y="7631483"/>
            <a:ext cx="2041403" cy="2115020"/>
          </a:xfrm>
          <a:custGeom>
            <a:avLst/>
            <a:gdLst/>
            <a:ahLst/>
            <a:cxnLst/>
            <a:rect r="r" b="b" t="t" l="l"/>
            <a:pathLst>
              <a:path h="2115020" w="2041403">
                <a:moveTo>
                  <a:pt x="0" y="0"/>
                </a:moveTo>
                <a:lnTo>
                  <a:pt x="2041403" y="0"/>
                </a:lnTo>
                <a:lnTo>
                  <a:pt x="2041403" y="2115020"/>
                </a:lnTo>
                <a:lnTo>
                  <a:pt x="0" y="21150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478304" y="3620825"/>
            <a:ext cx="13508254" cy="5270499"/>
          </a:xfrm>
          <a:prstGeom prst="rect">
            <a:avLst/>
          </a:prstGeom>
        </p:spPr>
        <p:txBody>
          <a:bodyPr anchor="t" rtlCol="false" tIns="0" lIns="0" bIns="0" rIns="0">
            <a:spAutoFit/>
          </a:bodyPr>
          <a:lstStyle/>
          <a:p>
            <a:pPr>
              <a:lnSpc>
                <a:spcPts val="4620"/>
              </a:lnSpc>
            </a:pPr>
            <a:r>
              <a:rPr lang="en-US" sz="3300" spc="-148">
                <a:solidFill>
                  <a:srgbClr val="FFF8ED"/>
                </a:solidFill>
                <a:latin typeface="Agrandir Bold"/>
              </a:rPr>
              <a:t>Data Collection</a:t>
            </a:r>
            <a:r>
              <a:rPr lang="en-US" sz="3300" spc="-148">
                <a:solidFill>
                  <a:srgbClr val="FFF8ED"/>
                </a:solidFill>
                <a:latin typeface="Agrandir"/>
              </a:rPr>
              <a:t>: star brightness over time,  record information about the planet, like its size and orbital period.</a:t>
            </a:r>
          </a:p>
          <a:p>
            <a:pPr>
              <a:lnSpc>
                <a:spcPts val="4620"/>
              </a:lnSpc>
            </a:pPr>
            <a:r>
              <a:rPr lang="en-US" sz="3300" spc="-148">
                <a:solidFill>
                  <a:srgbClr val="FFF8ED"/>
                </a:solidFill>
                <a:latin typeface="Agrandir Bold"/>
              </a:rPr>
              <a:t>Feature Selection</a:t>
            </a:r>
            <a:r>
              <a:rPr lang="en-US" sz="3300" spc="-148">
                <a:solidFill>
                  <a:srgbClr val="FFF8ED"/>
                </a:solidFill>
                <a:latin typeface="Agrandir"/>
              </a:rPr>
              <a:t>: Identify factors influencing brightness dips during transits, such as planet size, transit duration, and distance from the star.</a:t>
            </a:r>
          </a:p>
          <a:p>
            <a:pPr>
              <a:lnSpc>
                <a:spcPts val="4620"/>
              </a:lnSpc>
            </a:pPr>
            <a:r>
              <a:rPr lang="en-US" sz="3300" spc="-148">
                <a:solidFill>
                  <a:srgbClr val="FFF8ED"/>
                </a:solidFill>
                <a:latin typeface="Agrandir Bold"/>
              </a:rPr>
              <a:t>Multiple Regression Analysis:</a:t>
            </a:r>
            <a:r>
              <a:rPr lang="en-US" sz="3300" spc="-148">
                <a:solidFill>
                  <a:srgbClr val="FFF8ED"/>
                </a:solidFill>
                <a:latin typeface="Agrandir"/>
              </a:rPr>
              <a:t> Use multiple regression to analyze how these factors collectively affect brightness dips. Create a model predicting brightness dip size based on the selected features.</a:t>
            </a:r>
          </a:p>
          <a:p>
            <a:pPr>
              <a:lnSpc>
                <a:spcPts val="4480"/>
              </a:lnSpc>
            </a:pPr>
            <a:r>
              <a:rPr lang="en-US" sz="3200" spc="-144">
                <a:solidFill>
                  <a:srgbClr val="FFF8ED"/>
                </a:solidFill>
                <a:latin typeface="Agrandir"/>
              </a:rPr>
              <a:t>Parameter Estimation:</a:t>
            </a:r>
            <a:r>
              <a:rPr lang="en-US" sz="3200" spc="-144">
                <a:solidFill>
                  <a:srgbClr val="FFF8ED"/>
                </a:solidFill>
                <a:latin typeface="Agrandir Bold"/>
              </a:rPr>
              <a:t> Fit the model</a:t>
            </a:r>
            <a:r>
              <a:rPr lang="en-US" sz="3200" spc="-144">
                <a:solidFill>
                  <a:srgbClr val="FFF8ED"/>
                </a:solidFill>
                <a:latin typeface="Agrandir"/>
              </a:rPr>
              <a:t> to observed data to estimate parameter values, like the impact of planet size on brightness dip size.</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0">
            <a:off x="13192616" y="-814897"/>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320" y="1906562"/>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398145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4"/>
            <a:stretch>
              <a:fillRect l="0" t="0" r="0" b="0"/>
            </a:stretch>
          </a:blipFill>
        </p:spPr>
      </p:sp>
      <p:sp>
        <p:nvSpPr>
          <p:cNvPr name="TextBox 5" id="5"/>
          <p:cNvSpPr txBox="true"/>
          <p:nvPr/>
        </p:nvSpPr>
        <p:spPr>
          <a:xfrm rot="0">
            <a:off x="254833" y="363512"/>
            <a:ext cx="11764017" cy="1543050"/>
          </a:xfrm>
          <a:prstGeom prst="rect">
            <a:avLst/>
          </a:prstGeom>
        </p:spPr>
        <p:txBody>
          <a:bodyPr anchor="t" rtlCol="false" tIns="0" lIns="0" bIns="0" rIns="0">
            <a:spAutoFit/>
          </a:bodyPr>
          <a:lstStyle/>
          <a:p>
            <a:pPr>
              <a:lnSpc>
                <a:spcPts val="12599"/>
              </a:lnSpc>
            </a:pPr>
            <a:r>
              <a:rPr lang="en-US" sz="9000">
                <a:solidFill>
                  <a:srgbClr val="FFF8ED"/>
                </a:solidFill>
                <a:latin typeface="Londrina Solid"/>
              </a:rPr>
              <a:t>BENEFIT’S OF CHOOSING</a:t>
            </a:r>
          </a:p>
        </p:txBody>
      </p:sp>
      <p:sp>
        <p:nvSpPr>
          <p:cNvPr name="Freeform 6" id="6"/>
          <p:cNvSpPr/>
          <p:nvPr/>
        </p:nvSpPr>
        <p:spPr>
          <a:xfrm flipH="false" flipV="false" rot="0">
            <a:off x="10526393" y="420662"/>
            <a:ext cx="2219678" cy="2219678"/>
          </a:xfrm>
          <a:custGeom>
            <a:avLst/>
            <a:gdLst/>
            <a:ahLst/>
            <a:cxnLst/>
            <a:rect r="r" b="b" t="t" l="l"/>
            <a:pathLst>
              <a:path h="2219678" w="2219678">
                <a:moveTo>
                  <a:pt x="0" y="0"/>
                </a:moveTo>
                <a:lnTo>
                  <a:pt x="2219677" y="0"/>
                </a:lnTo>
                <a:lnTo>
                  <a:pt x="2219677" y="2219677"/>
                </a:lnTo>
                <a:lnTo>
                  <a:pt x="0" y="22196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242736" y="7631483"/>
            <a:ext cx="2041403" cy="2115020"/>
          </a:xfrm>
          <a:custGeom>
            <a:avLst/>
            <a:gdLst/>
            <a:ahLst/>
            <a:cxnLst/>
            <a:rect r="r" b="b" t="t" l="l"/>
            <a:pathLst>
              <a:path h="2115020" w="2041403">
                <a:moveTo>
                  <a:pt x="0" y="0"/>
                </a:moveTo>
                <a:lnTo>
                  <a:pt x="2041403" y="0"/>
                </a:lnTo>
                <a:lnTo>
                  <a:pt x="2041403" y="2115020"/>
                </a:lnTo>
                <a:lnTo>
                  <a:pt x="0" y="21150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444044" y="3571843"/>
            <a:ext cx="7385596" cy="4474211"/>
          </a:xfrm>
          <a:prstGeom prst="rect">
            <a:avLst/>
          </a:prstGeom>
        </p:spPr>
        <p:txBody>
          <a:bodyPr anchor="t" rtlCol="false" tIns="0" lIns="0" bIns="0" rIns="0">
            <a:spAutoFit/>
          </a:bodyPr>
          <a:lstStyle/>
          <a:p>
            <a:pPr marL="993123" indent="-496562" lvl="1">
              <a:lnSpc>
                <a:spcPts val="6439"/>
              </a:lnSpc>
              <a:buFont typeface="Arial"/>
              <a:buChar char="•"/>
            </a:pPr>
            <a:r>
              <a:rPr lang="en-US" sz="4599" spc="-206">
                <a:solidFill>
                  <a:srgbClr val="FFF8ED"/>
                </a:solidFill>
                <a:latin typeface="Open Sauce Semi-Bold"/>
              </a:rPr>
              <a:t>Cost-effectiveness</a:t>
            </a:r>
          </a:p>
          <a:p>
            <a:pPr marL="993123" indent="-496562" lvl="1">
              <a:lnSpc>
                <a:spcPts val="6439"/>
              </a:lnSpc>
              <a:buFont typeface="Arial"/>
              <a:buChar char="•"/>
            </a:pPr>
            <a:r>
              <a:rPr lang="en-US" sz="4599" spc="-206">
                <a:solidFill>
                  <a:srgbClr val="FFF8ED"/>
                </a:solidFill>
                <a:latin typeface="Open Sauce Semi-Bold"/>
              </a:rPr>
              <a:t>Time efficiency</a:t>
            </a:r>
          </a:p>
          <a:p>
            <a:pPr marL="993123" indent="-496562" lvl="1">
              <a:lnSpc>
                <a:spcPts val="6439"/>
              </a:lnSpc>
              <a:buFont typeface="Arial"/>
              <a:buChar char="•"/>
            </a:pPr>
            <a:r>
              <a:rPr lang="en-US" sz="4599" spc="-206">
                <a:solidFill>
                  <a:srgbClr val="FFF8ED"/>
                </a:solidFill>
                <a:latin typeface="Open Sauce Semi-Bold"/>
              </a:rPr>
              <a:t>Automation</a:t>
            </a:r>
          </a:p>
          <a:p>
            <a:pPr marL="993123" indent="-496562" lvl="1">
              <a:lnSpc>
                <a:spcPts val="6439"/>
              </a:lnSpc>
              <a:buFont typeface="Arial"/>
              <a:buChar char="•"/>
            </a:pPr>
            <a:r>
              <a:rPr lang="en-US" sz="4599" spc="-206">
                <a:solidFill>
                  <a:srgbClr val="FFF8ED"/>
                </a:solidFill>
                <a:latin typeface="Open Sauce Semi-Bold"/>
              </a:rPr>
              <a:t>Detection of rare events</a:t>
            </a:r>
          </a:p>
          <a:p>
            <a:pPr>
              <a:lnSpc>
                <a:spcPts val="5319"/>
              </a:lnSpc>
            </a:pPr>
          </a:p>
          <a:p>
            <a:pPr algn="ctr">
              <a:lnSpc>
                <a:spcPts val="2239"/>
              </a:lnSpc>
              <a:spcBef>
                <a:spcPct val="0"/>
              </a:spcBef>
            </a:pPr>
          </a:p>
          <a:p>
            <a:pPr algn="ctr">
              <a:lnSpc>
                <a:spcPts val="2239"/>
              </a:lnSpc>
              <a:spcBef>
                <a:spcPct val="0"/>
              </a:spcBef>
            </a:pP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192616" y="-814897"/>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320" y="1906562"/>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15284" y="8046054"/>
            <a:ext cx="1322518" cy="1322518"/>
          </a:xfrm>
          <a:custGeom>
            <a:avLst/>
            <a:gdLst/>
            <a:ahLst/>
            <a:cxnLst/>
            <a:rect r="r" b="b" t="t" l="l"/>
            <a:pathLst>
              <a:path h="1322518" w="1322518">
                <a:moveTo>
                  <a:pt x="0" y="0"/>
                </a:moveTo>
                <a:lnTo>
                  <a:pt x="1322518" y="0"/>
                </a:lnTo>
                <a:lnTo>
                  <a:pt x="1322518" y="1322518"/>
                </a:lnTo>
                <a:lnTo>
                  <a:pt x="0" y="1322518"/>
                </a:lnTo>
                <a:lnTo>
                  <a:pt x="0" y="0"/>
                </a:lnTo>
                <a:close/>
              </a:path>
            </a:pathLst>
          </a:custGeom>
          <a:blipFill>
            <a:blip r:embed="rId4"/>
            <a:stretch>
              <a:fillRect l="0" t="0" r="0" b="0"/>
            </a:stretch>
          </a:blipFill>
        </p:spPr>
      </p:sp>
      <p:sp>
        <p:nvSpPr>
          <p:cNvPr name="Freeform 5" id="5"/>
          <p:cNvSpPr/>
          <p:nvPr/>
        </p:nvSpPr>
        <p:spPr>
          <a:xfrm flipH="false" flipV="false" rot="0">
            <a:off x="-1665254" y="-1317628"/>
            <a:ext cx="4182770" cy="4114800"/>
          </a:xfrm>
          <a:custGeom>
            <a:avLst/>
            <a:gdLst/>
            <a:ahLst/>
            <a:cxnLst/>
            <a:rect r="r" b="b" t="t" l="l"/>
            <a:pathLst>
              <a:path h="4114800" w="4182770">
                <a:moveTo>
                  <a:pt x="0" y="0"/>
                </a:moveTo>
                <a:lnTo>
                  <a:pt x="4182770" y="0"/>
                </a:lnTo>
                <a:lnTo>
                  <a:pt x="418277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850198" y="2644772"/>
            <a:ext cx="13265086" cy="2787657"/>
          </a:xfrm>
          <a:prstGeom prst="rect">
            <a:avLst/>
          </a:prstGeom>
        </p:spPr>
        <p:txBody>
          <a:bodyPr anchor="t" rtlCol="false" tIns="0" lIns="0" bIns="0" rIns="0">
            <a:spAutoFit/>
          </a:bodyPr>
          <a:lstStyle/>
          <a:p>
            <a:pPr algn="ctr">
              <a:lnSpc>
                <a:spcPts val="11199"/>
              </a:lnSpc>
            </a:pPr>
          </a:p>
          <a:p>
            <a:pPr algn="ctr">
              <a:lnSpc>
                <a:spcPts val="11199"/>
              </a:lnSpc>
              <a:spcBef>
                <a:spcPct val="0"/>
              </a:spcBef>
            </a:pPr>
            <a:r>
              <a:rPr lang="en-US" sz="7999" spc="-359">
                <a:solidFill>
                  <a:srgbClr val="65B8C3"/>
                </a:solidFill>
                <a:latin typeface="Open Sauce Semi-Bold"/>
              </a:rPr>
              <a:t>Predicting galaxy properties</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261752" y="7641835"/>
            <a:ext cx="3995097" cy="4114800"/>
          </a:xfrm>
          <a:custGeom>
            <a:avLst/>
            <a:gdLst/>
            <a:ahLst/>
            <a:cxnLst/>
            <a:rect r="r" b="b" t="t" l="l"/>
            <a:pathLst>
              <a:path h="4114800" w="3995097">
                <a:moveTo>
                  <a:pt x="0" y="0"/>
                </a:moveTo>
                <a:lnTo>
                  <a:pt x="3995096" y="0"/>
                </a:lnTo>
                <a:lnTo>
                  <a:pt x="39950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42975"/>
            <a:ext cx="15716214" cy="4202430"/>
          </a:xfrm>
          <a:prstGeom prst="rect">
            <a:avLst/>
          </a:prstGeom>
        </p:spPr>
        <p:txBody>
          <a:bodyPr anchor="t" rtlCol="false" tIns="0" lIns="0" bIns="0" rIns="0">
            <a:spAutoFit/>
          </a:bodyPr>
          <a:lstStyle/>
          <a:p>
            <a:pPr marL="1036320" indent="-518160" lvl="1">
              <a:lnSpc>
                <a:spcPts val="6719"/>
              </a:lnSpc>
              <a:buFont typeface="Arial"/>
              <a:buChar char="•"/>
            </a:pPr>
            <a:r>
              <a:rPr lang="en-US" sz="4800" spc="-216">
                <a:solidFill>
                  <a:srgbClr val="F2F8F9"/>
                </a:solidFill>
                <a:latin typeface="Open Sauce Semi-Bold"/>
              </a:rPr>
              <a:t>Predicting galaxy properties involvestatistical techniques, such as multiple regression analysis, to understand and model the relationships between various observable characteristics of galaxies and their underlying physical properties.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261752" y="7641835"/>
            <a:ext cx="3995097" cy="4114800"/>
          </a:xfrm>
          <a:custGeom>
            <a:avLst/>
            <a:gdLst/>
            <a:ahLst/>
            <a:cxnLst/>
            <a:rect r="r" b="b" t="t" l="l"/>
            <a:pathLst>
              <a:path h="4114800" w="3995097">
                <a:moveTo>
                  <a:pt x="0" y="0"/>
                </a:moveTo>
                <a:lnTo>
                  <a:pt x="3995096" y="0"/>
                </a:lnTo>
                <a:lnTo>
                  <a:pt x="39950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1819" y="242679"/>
            <a:ext cx="17044363" cy="9288780"/>
          </a:xfrm>
          <a:prstGeom prst="rect">
            <a:avLst/>
          </a:prstGeom>
        </p:spPr>
        <p:txBody>
          <a:bodyPr anchor="t" rtlCol="false" tIns="0" lIns="0" bIns="0" rIns="0">
            <a:spAutoFit/>
          </a:bodyPr>
          <a:lstStyle/>
          <a:p>
            <a:pPr marL="1036320" indent="-518160" lvl="1">
              <a:lnSpc>
                <a:spcPts val="6719"/>
              </a:lnSpc>
              <a:buFont typeface="Arial"/>
              <a:buChar char="•"/>
            </a:pPr>
            <a:r>
              <a:rPr lang="en-US" sz="4800" spc="-216">
                <a:solidFill>
                  <a:srgbClr val="FFC005"/>
                </a:solidFill>
                <a:latin typeface="Open Sauce Semi-Bold"/>
              </a:rPr>
              <a:t>Data Collection</a:t>
            </a:r>
          </a:p>
          <a:p>
            <a:pPr marL="1036320" indent="-518160" lvl="1">
              <a:lnSpc>
                <a:spcPts val="6719"/>
              </a:lnSpc>
              <a:buFont typeface="Arial"/>
              <a:buChar char="•"/>
            </a:pPr>
            <a:r>
              <a:rPr lang="en-US" sz="4800" spc="-216">
                <a:solidFill>
                  <a:srgbClr val="F2F8F9"/>
                </a:solidFill>
                <a:latin typeface="Open Sauce Semi-Bold"/>
              </a:rPr>
              <a:t>Astronomers collect observational data on galaxies using telescopes and other instruments across different wavelengths, such as optical, infrared, and radio. This data includes properties such as luminosity, size, morphology, spectral features, and environmental factors.</a:t>
            </a:r>
          </a:p>
          <a:p>
            <a:pPr marL="1036320" indent="-518160" lvl="1">
              <a:lnSpc>
                <a:spcPts val="6719"/>
              </a:lnSpc>
              <a:buFont typeface="Arial"/>
              <a:buChar char="•"/>
            </a:pPr>
            <a:r>
              <a:rPr lang="en-US" sz="4800" spc="-216">
                <a:solidFill>
                  <a:srgbClr val="FFC005"/>
                </a:solidFill>
                <a:latin typeface="Open Sauce Semi-Bold"/>
              </a:rPr>
              <a:t>Identifying Correlations</a:t>
            </a:r>
          </a:p>
          <a:p>
            <a:pPr marL="1036320" indent="-518160" lvl="1">
              <a:lnSpc>
                <a:spcPts val="6719"/>
              </a:lnSpc>
              <a:buFont typeface="Arial"/>
              <a:buChar char="•"/>
            </a:pPr>
            <a:r>
              <a:rPr lang="en-US" sz="4800" spc="-216">
                <a:solidFill>
                  <a:srgbClr val="F2F8F9"/>
                </a:solidFill>
                <a:latin typeface="Open Sauce Semi-Bold"/>
              </a:rPr>
              <a:t>Researchers analyze the collected data to identify correlations and patterns between different galaxy properties.</a:t>
            </a:r>
          </a:p>
          <a:p>
            <a:pPr>
              <a:lnSpc>
                <a:spcPts val="671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261752" y="7641835"/>
            <a:ext cx="3995097" cy="4114800"/>
          </a:xfrm>
          <a:custGeom>
            <a:avLst/>
            <a:gdLst/>
            <a:ahLst/>
            <a:cxnLst/>
            <a:rect r="r" b="b" t="t" l="l"/>
            <a:pathLst>
              <a:path h="4114800" w="3995097">
                <a:moveTo>
                  <a:pt x="0" y="0"/>
                </a:moveTo>
                <a:lnTo>
                  <a:pt x="3995096" y="0"/>
                </a:lnTo>
                <a:lnTo>
                  <a:pt x="39950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1819" y="242679"/>
            <a:ext cx="17044363" cy="9288780"/>
          </a:xfrm>
          <a:prstGeom prst="rect">
            <a:avLst/>
          </a:prstGeom>
        </p:spPr>
        <p:txBody>
          <a:bodyPr anchor="t" rtlCol="false" tIns="0" lIns="0" bIns="0" rIns="0">
            <a:spAutoFit/>
          </a:bodyPr>
          <a:lstStyle/>
          <a:p>
            <a:pPr marL="1036320" indent="-518160" lvl="1">
              <a:lnSpc>
                <a:spcPts val="6719"/>
              </a:lnSpc>
              <a:buFont typeface="Arial"/>
              <a:buChar char="•"/>
            </a:pPr>
            <a:r>
              <a:rPr lang="en-US" sz="4800" spc="-216">
                <a:solidFill>
                  <a:srgbClr val="FFC005"/>
                </a:solidFill>
                <a:latin typeface="Open Sauce Semi-Bold"/>
              </a:rPr>
              <a:t>Hypothesis Formulation:</a:t>
            </a:r>
          </a:p>
          <a:p>
            <a:pPr marL="1036320" indent="-518160" lvl="1">
              <a:lnSpc>
                <a:spcPts val="6719"/>
              </a:lnSpc>
              <a:buFont typeface="Arial"/>
              <a:buChar char="•"/>
            </a:pPr>
            <a:r>
              <a:rPr lang="en-US" sz="4800" spc="-216">
                <a:solidFill>
                  <a:srgbClr val="F2F8F9"/>
                </a:solidFill>
                <a:latin typeface="Open Sauce Semi-Bold"/>
              </a:rPr>
              <a:t>Based on the observed correlations, astronomers formulate hypotheses about the physical processes that govern galaxy properties.</a:t>
            </a:r>
          </a:p>
          <a:p>
            <a:pPr>
              <a:lnSpc>
                <a:spcPts val="6719"/>
              </a:lnSpc>
            </a:pPr>
          </a:p>
          <a:p>
            <a:pPr marL="1036320" indent="-518160" lvl="1">
              <a:lnSpc>
                <a:spcPts val="6719"/>
              </a:lnSpc>
              <a:buFont typeface="Arial"/>
              <a:buChar char="•"/>
            </a:pPr>
            <a:r>
              <a:rPr lang="en-US" sz="4800" spc="-216">
                <a:solidFill>
                  <a:srgbClr val="FFC005"/>
                </a:solidFill>
                <a:latin typeface="Open Sauce Semi-Bold"/>
              </a:rPr>
              <a:t>Model Development:</a:t>
            </a:r>
          </a:p>
          <a:p>
            <a:pPr marL="1036320" indent="-518160" lvl="1">
              <a:lnSpc>
                <a:spcPts val="6719"/>
              </a:lnSpc>
              <a:buFont typeface="Arial"/>
              <a:buChar char="•"/>
            </a:pPr>
            <a:r>
              <a:rPr lang="en-US" sz="4800" spc="-216">
                <a:solidFill>
                  <a:srgbClr val="F2F8F9"/>
                </a:solidFill>
                <a:latin typeface="Open Sauce Semi-Bold"/>
              </a:rPr>
              <a:t>Using statistical techniques like multiple regression analysis, astronomers develop predictive models that describe the relationships between various galaxy properties.</a:t>
            </a:r>
          </a:p>
          <a:p>
            <a:pPr>
              <a:lnSpc>
                <a:spcPts val="671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192616" y="-814897"/>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320" y="1906562"/>
            <a:ext cx="14827721" cy="8860951"/>
          </a:xfrm>
          <a:custGeom>
            <a:avLst/>
            <a:gdLst/>
            <a:ahLst/>
            <a:cxnLst/>
            <a:rect r="r" b="b" t="t" l="l"/>
            <a:pathLst>
              <a:path h="8860951" w="14827721">
                <a:moveTo>
                  <a:pt x="0" y="0"/>
                </a:moveTo>
                <a:lnTo>
                  <a:pt x="14827721" y="0"/>
                </a:lnTo>
                <a:lnTo>
                  <a:pt x="14827721" y="8860951"/>
                </a:lnTo>
                <a:lnTo>
                  <a:pt x="0" y="886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15284" y="8046054"/>
            <a:ext cx="1322518" cy="1322518"/>
          </a:xfrm>
          <a:custGeom>
            <a:avLst/>
            <a:gdLst/>
            <a:ahLst/>
            <a:cxnLst/>
            <a:rect r="r" b="b" t="t" l="l"/>
            <a:pathLst>
              <a:path h="1322518" w="1322518">
                <a:moveTo>
                  <a:pt x="0" y="0"/>
                </a:moveTo>
                <a:lnTo>
                  <a:pt x="1322518" y="0"/>
                </a:lnTo>
                <a:lnTo>
                  <a:pt x="1322518" y="1322518"/>
                </a:lnTo>
                <a:lnTo>
                  <a:pt x="0" y="1322518"/>
                </a:lnTo>
                <a:lnTo>
                  <a:pt x="0" y="0"/>
                </a:lnTo>
                <a:close/>
              </a:path>
            </a:pathLst>
          </a:custGeom>
          <a:blipFill>
            <a:blip r:embed="rId4"/>
            <a:stretch>
              <a:fillRect l="0" t="0" r="0" b="0"/>
            </a:stretch>
          </a:blipFill>
        </p:spPr>
      </p:sp>
      <p:sp>
        <p:nvSpPr>
          <p:cNvPr name="Freeform 5" id="5"/>
          <p:cNvSpPr/>
          <p:nvPr/>
        </p:nvSpPr>
        <p:spPr>
          <a:xfrm flipH="false" flipV="false" rot="0">
            <a:off x="-1375335" y="-1314945"/>
            <a:ext cx="4182770" cy="4114800"/>
          </a:xfrm>
          <a:custGeom>
            <a:avLst/>
            <a:gdLst/>
            <a:ahLst/>
            <a:cxnLst/>
            <a:rect r="r" b="b" t="t" l="l"/>
            <a:pathLst>
              <a:path h="4114800" w="4182770">
                <a:moveTo>
                  <a:pt x="0" y="0"/>
                </a:moveTo>
                <a:lnTo>
                  <a:pt x="4182770" y="0"/>
                </a:lnTo>
                <a:lnTo>
                  <a:pt x="418277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511457" y="4968605"/>
            <a:ext cx="13265086" cy="1368432"/>
          </a:xfrm>
          <a:prstGeom prst="rect">
            <a:avLst/>
          </a:prstGeom>
        </p:spPr>
        <p:txBody>
          <a:bodyPr anchor="t" rtlCol="false" tIns="0" lIns="0" bIns="0" rIns="0">
            <a:spAutoFit/>
          </a:bodyPr>
          <a:lstStyle/>
          <a:p>
            <a:pPr algn="ctr">
              <a:lnSpc>
                <a:spcPts val="11199"/>
              </a:lnSpc>
              <a:spcBef>
                <a:spcPct val="0"/>
              </a:spcBef>
            </a:pPr>
            <a:r>
              <a:rPr lang="en-US" sz="7999" spc="-359">
                <a:solidFill>
                  <a:srgbClr val="65B8C3"/>
                </a:solidFill>
                <a:latin typeface="Open Sauce Semi-Bold"/>
              </a:rPr>
              <a:t>Stellar Evolution Models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261752" y="7641835"/>
            <a:ext cx="3995097" cy="4114800"/>
          </a:xfrm>
          <a:custGeom>
            <a:avLst/>
            <a:gdLst/>
            <a:ahLst/>
            <a:cxnLst/>
            <a:rect r="r" b="b" t="t" l="l"/>
            <a:pathLst>
              <a:path h="4114800" w="3995097">
                <a:moveTo>
                  <a:pt x="0" y="0"/>
                </a:moveTo>
                <a:lnTo>
                  <a:pt x="3995096" y="0"/>
                </a:lnTo>
                <a:lnTo>
                  <a:pt x="39950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1819" y="242679"/>
            <a:ext cx="17044363" cy="9288780"/>
          </a:xfrm>
          <a:prstGeom prst="rect">
            <a:avLst/>
          </a:prstGeom>
        </p:spPr>
        <p:txBody>
          <a:bodyPr anchor="t" rtlCol="false" tIns="0" lIns="0" bIns="0" rIns="0">
            <a:spAutoFit/>
          </a:bodyPr>
          <a:lstStyle/>
          <a:p>
            <a:pPr marL="1036320" indent="-518160" lvl="1">
              <a:lnSpc>
                <a:spcPts val="6719"/>
              </a:lnSpc>
              <a:buFont typeface="Arial"/>
              <a:buChar char="•"/>
            </a:pPr>
            <a:r>
              <a:rPr lang="en-US" sz="4800" spc="-216">
                <a:solidFill>
                  <a:srgbClr val="FFC005"/>
                </a:solidFill>
                <a:latin typeface="Open Sauce Semi-Bold"/>
              </a:rPr>
              <a:t>Model Fitting:</a:t>
            </a:r>
          </a:p>
          <a:p>
            <a:pPr marL="1036320" indent="-518160" lvl="1">
              <a:lnSpc>
                <a:spcPts val="6719"/>
              </a:lnSpc>
              <a:buFont typeface="Arial"/>
              <a:buChar char="•"/>
            </a:pPr>
            <a:r>
              <a:rPr lang="en-US" sz="4800" spc="-216">
                <a:solidFill>
                  <a:srgbClr val="F2F8F9"/>
                </a:solidFill>
                <a:latin typeface="Open Sauce Semi-Bold"/>
              </a:rPr>
              <a:t>Astronomers fit the predictive models to observational data to determine the coefficients or parameters that best describe the relationships between galaxy properties.</a:t>
            </a:r>
          </a:p>
          <a:p>
            <a:pPr>
              <a:lnSpc>
                <a:spcPts val="6719"/>
              </a:lnSpc>
            </a:pPr>
          </a:p>
          <a:p>
            <a:pPr marL="1036320" indent="-518160" lvl="1">
              <a:lnSpc>
                <a:spcPts val="6719"/>
              </a:lnSpc>
              <a:buFont typeface="Arial"/>
              <a:buChar char="•"/>
            </a:pPr>
            <a:r>
              <a:rPr lang="en-US" sz="4800" spc="-216">
                <a:solidFill>
                  <a:srgbClr val="FFC005"/>
                </a:solidFill>
                <a:latin typeface="Open Sauce Semi-Bold"/>
              </a:rPr>
              <a:t>Validation and Testing:</a:t>
            </a:r>
          </a:p>
          <a:p>
            <a:pPr marL="1036320" indent="-518160" lvl="1">
              <a:lnSpc>
                <a:spcPts val="6719"/>
              </a:lnSpc>
              <a:buFont typeface="Arial"/>
              <a:buChar char="•"/>
            </a:pPr>
            <a:r>
              <a:rPr lang="en-US" sz="4800" spc="-216">
                <a:solidFill>
                  <a:srgbClr val="F2F8F9"/>
                </a:solidFill>
                <a:latin typeface="Open Sauce Semi-Bold"/>
              </a:rPr>
              <a:t>Once the model is developed, astronomers validate its accuracy and predictive power by testing it against independent datasets or by using cross-validation techniques.</a:t>
            </a:r>
          </a:p>
          <a:p>
            <a:pPr>
              <a:lnSpc>
                <a:spcPts val="671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261752" y="7641835"/>
            <a:ext cx="3995097" cy="4114800"/>
          </a:xfrm>
          <a:custGeom>
            <a:avLst/>
            <a:gdLst/>
            <a:ahLst/>
            <a:cxnLst/>
            <a:rect r="r" b="b" t="t" l="l"/>
            <a:pathLst>
              <a:path h="4114800" w="3995097">
                <a:moveTo>
                  <a:pt x="0" y="0"/>
                </a:moveTo>
                <a:lnTo>
                  <a:pt x="3995096" y="0"/>
                </a:lnTo>
                <a:lnTo>
                  <a:pt x="39950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0848" y="-12455"/>
            <a:ext cx="16537251" cy="10984230"/>
          </a:xfrm>
          <a:prstGeom prst="rect">
            <a:avLst/>
          </a:prstGeom>
        </p:spPr>
        <p:txBody>
          <a:bodyPr anchor="t" rtlCol="false" tIns="0" lIns="0" bIns="0" rIns="0">
            <a:spAutoFit/>
          </a:bodyPr>
          <a:lstStyle/>
          <a:p>
            <a:pPr>
              <a:lnSpc>
                <a:spcPts val="6719"/>
              </a:lnSpc>
            </a:pPr>
            <a:r>
              <a:rPr lang="en-US" sz="4800" spc="-216">
                <a:solidFill>
                  <a:srgbClr val="FFC005"/>
                </a:solidFill>
                <a:latin typeface="Open Sauce Bold"/>
              </a:rPr>
              <a:t>Scenario : </a:t>
            </a:r>
            <a:r>
              <a:rPr lang="en-US" sz="4800" spc="-216">
                <a:solidFill>
                  <a:srgbClr val="F2F8F9"/>
                </a:solidFill>
                <a:latin typeface="Open Sauce Semi-Bold"/>
              </a:rPr>
              <a:t>Predicting the properties of galaxies based on various observable characteristics.</a:t>
            </a:r>
          </a:p>
          <a:p>
            <a:pPr>
              <a:lnSpc>
                <a:spcPts val="6719"/>
              </a:lnSpc>
            </a:pPr>
          </a:p>
          <a:p>
            <a:pPr>
              <a:lnSpc>
                <a:spcPts val="6719"/>
              </a:lnSpc>
            </a:pPr>
            <a:r>
              <a:rPr lang="en-US" sz="4800" spc="-216">
                <a:solidFill>
                  <a:srgbClr val="F2F8F9"/>
                </a:solidFill>
                <a:latin typeface="Open Sauce Semi-Bold"/>
              </a:rPr>
              <a:t>Variables:</a:t>
            </a:r>
          </a:p>
          <a:p>
            <a:pPr marL="1036320" indent="-518160" lvl="1">
              <a:lnSpc>
                <a:spcPts val="6719"/>
              </a:lnSpc>
              <a:buFont typeface="Arial"/>
              <a:buChar char="•"/>
            </a:pPr>
            <a:r>
              <a:rPr lang="en-US" sz="4800" spc="-216">
                <a:solidFill>
                  <a:srgbClr val="F2F8F9"/>
                </a:solidFill>
                <a:latin typeface="Open Sauce Semi-Bold"/>
              </a:rPr>
              <a:t>Dependent Variable: Total luminosity of a galaxy (measured in solar luminosities)</a:t>
            </a:r>
          </a:p>
          <a:p>
            <a:pPr marL="1036320" indent="-518160" lvl="1">
              <a:lnSpc>
                <a:spcPts val="6719"/>
              </a:lnSpc>
              <a:buFont typeface="Arial"/>
              <a:buChar char="•"/>
            </a:pPr>
            <a:r>
              <a:rPr lang="en-US" sz="4800" spc="-216">
                <a:solidFill>
                  <a:srgbClr val="F2F8F9"/>
                </a:solidFill>
                <a:latin typeface="Open Sauce Semi-Bold"/>
              </a:rPr>
              <a:t>Independent Variables:</a:t>
            </a:r>
          </a:p>
          <a:p>
            <a:pPr marL="2072640" indent="-690880" lvl="2">
              <a:lnSpc>
                <a:spcPts val="6719"/>
              </a:lnSpc>
              <a:buAutoNum type="alphaLcPeriod" startAt="1"/>
            </a:pPr>
            <a:r>
              <a:rPr lang="en-US" sz="4800" spc="-216">
                <a:solidFill>
                  <a:srgbClr val="F2F8F9"/>
                </a:solidFill>
                <a:latin typeface="Open Sauce Semi-Bold"/>
              </a:rPr>
              <a:t>Stellar mass </a:t>
            </a:r>
          </a:p>
          <a:p>
            <a:pPr marL="2072640" indent="-690880" lvl="2">
              <a:lnSpc>
                <a:spcPts val="6719"/>
              </a:lnSpc>
              <a:buAutoNum type="alphaLcPeriod" startAt="1"/>
            </a:pPr>
            <a:r>
              <a:rPr lang="en-US" sz="4800" spc="-216">
                <a:solidFill>
                  <a:srgbClr val="F2F8F9"/>
                </a:solidFill>
                <a:latin typeface="Open Sauce Semi-Bold"/>
              </a:rPr>
              <a:t>Gas mass</a:t>
            </a:r>
          </a:p>
          <a:p>
            <a:pPr marL="2072640" indent="-690880" lvl="2">
              <a:lnSpc>
                <a:spcPts val="6719"/>
              </a:lnSpc>
              <a:buAutoNum type="alphaLcPeriod" startAt="1"/>
            </a:pPr>
            <a:r>
              <a:rPr lang="en-US" sz="4800" spc="-216">
                <a:solidFill>
                  <a:srgbClr val="F2F8F9"/>
                </a:solidFill>
                <a:latin typeface="Open Sauce Semi-Bold"/>
              </a:rPr>
              <a:t>Metallicity </a:t>
            </a:r>
          </a:p>
          <a:p>
            <a:pPr marL="2072640" indent="-690880" lvl="2">
              <a:lnSpc>
                <a:spcPts val="6719"/>
              </a:lnSpc>
              <a:buAutoNum type="alphaLcPeriod" startAt="1"/>
            </a:pPr>
            <a:r>
              <a:rPr lang="en-US" sz="4800" spc="-216">
                <a:solidFill>
                  <a:srgbClr val="F2F8F9"/>
                </a:solidFill>
                <a:latin typeface="Open Sauce Semi-Bold"/>
              </a:rPr>
              <a:t>Morphology </a:t>
            </a:r>
          </a:p>
          <a:p>
            <a:pPr marL="2072640" indent="-690880" lvl="2">
              <a:lnSpc>
                <a:spcPts val="6719"/>
              </a:lnSpc>
              <a:buAutoNum type="alphaLcPeriod" startAt="1"/>
            </a:pPr>
            <a:r>
              <a:rPr lang="en-US" sz="4800" spc="-216">
                <a:solidFill>
                  <a:srgbClr val="F2F8F9"/>
                </a:solidFill>
                <a:latin typeface="Open Sauce Semi-Bold"/>
              </a:rPr>
              <a:t>Redshift </a:t>
            </a:r>
          </a:p>
          <a:p>
            <a:pPr>
              <a:lnSpc>
                <a:spcPts val="671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261752" y="7641835"/>
            <a:ext cx="3995097" cy="4114800"/>
          </a:xfrm>
          <a:custGeom>
            <a:avLst/>
            <a:gdLst/>
            <a:ahLst/>
            <a:cxnLst/>
            <a:rect r="r" b="b" t="t" l="l"/>
            <a:pathLst>
              <a:path h="4114800" w="3995097">
                <a:moveTo>
                  <a:pt x="0" y="0"/>
                </a:moveTo>
                <a:lnTo>
                  <a:pt x="3995096" y="0"/>
                </a:lnTo>
                <a:lnTo>
                  <a:pt x="39950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21589" y="84138"/>
            <a:ext cx="16537251" cy="6745605"/>
          </a:xfrm>
          <a:prstGeom prst="rect">
            <a:avLst/>
          </a:prstGeom>
        </p:spPr>
        <p:txBody>
          <a:bodyPr anchor="t" rtlCol="false" tIns="0" lIns="0" bIns="0" rIns="0">
            <a:spAutoFit/>
          </a:bodyPr>
          <a:lstStyle/>
          <a:p>
            <a:pPr>
              <a:lnSpc>
                <a:spcPts val="6719"/>
              </a:lnSpc>
            </a:pPr>
            <a:r>
              <a:rPr lang="en-US" sz="4800" spc="-216">
                <a:solidFill>
                  <a:srgbClr val="FFC005"/>
                </a:solidFill>
                <a:latin typeface="Open Sauce Bold"/>
              </a:rPr>
              <a:t>Data Collection:</a:t>
            </a:r>
            <a:r>
              <a:rPr lang="en-US" sz="4800" spc="-216">
                <a:solidFill>
                  <a:srgbClr val="F2F8F9"/>
                </a:solidFill>
                <a:latin typeface="Open Sauce Bold"/>
              </a:rPr>
              <a:t> Gather observational data on a sample of galaxies</a:t>
            </a:r>
          </a:p>
          <a:p>
            <a:pPr>
              <a:lnSpc>
                <a:spcPts val="6719"/>
              </a:lnSpc>
            </a:pPr>
          </a:p>
          <a:p>
            <a:pPr>
              <a:lnSpc>
                <a:spcPts val="6719"/>
              </a:lnSpc>
            </a:pPr>
            <a:r>
              <a:rPr lang="en-US" sz="4800" spc="-216">
                <a:solidFill>
                  <a:srgbClr val="FFC005"/>
                </a:solidFill>
                <a:latin typeface="Open Sauce Bold"/>
              </a:rPr>
              <a:t>Data Preprocessing :</a:t>
            </a:r>
            <a:r>
              <a:rPr lang="en-US" sz="4800" spc="-216">
                <a:solidFill>
                  <a:srgbClr val="F2F8F9"/>
                </a:solidFill>
                <a:latin typeface="Open Sauce Bold"/>
              </a:rPr>
              <a:t> Clean the data, handle missing values, and encode categorical variables.</a:t>
            </a:r>
          </a:p>
          <a:p>
            <a:pPr>
              <a:lnSpc>
                <a:spcPts val="6719"/>
              </a:lnSpc>
            </a:pPr>
          </a:p>
          <a:p>
            <a:pPr>
              <a:lnSpc>
                <a:spcPts val="6719"/>
              </a:lnSpc>
            </a:pPr>
            <a:r>
              <a:rPr lang="en-US" sz="4800" spc="-216">
                <a:solidFill>
                  <a:srgbClr val="FFC005"/>
                </a:solidFill>
                <a:latin typeface="Open Sauce Bold"/>
              </a:rPr>
              <a:t>Model Building :</a:t>
            </a:r>
            <a:r>
              <a:rPr lang="en-US" sz="4800" spc="-216">
                <a:solidFill>
                  <a:srgbClr val="F2F8F9"/>
                </a:solidFill>
                <a:latin typeface="Open Sauce Bold"/>
              </a:rPr>
              <a:t> Use multiple regression to build a model</a:t>
            </a:r>
          </a:p>
          <a:p>
            <a:pPr>
              <a:lnSpc>
                <a:spcPts val="6719"/>
              </a:lnSpc>
            </a:pPr>
          </a:p>
        </p:txBody>
      </p:sp>
      <p:sp>
        <p:nvSpPr>
          <p:cNvPr name="Freeform 4" id="4"/>
          <p:cNvSpPr/>
          <p:nvPr/>
        </p:nvSpPr>
        <p:spPr>
          <a:xfrm flipH="false" flipV="false" rot="0">
            <a:off x="2279973" y="6162855"/>
            <a:ext cx="11458128" cy="2356254"/>
          </a:xfrm>
          <a:custGeom>
            <a:avLst/>
            <a:gdLst/>
            <a:ahLst/>
            <a:cxnLst/>
            <a:rect r="r" b="b" t="t" l="l"/>
            <a:pathLst>
              <a:path h="2356254" w="11458128">
                <a:moveTo>
                  <a:pt x="0" y="0"/>
                </a:moveTo>
                <a:lnTo>
                  <a:pt x="11458128" y="0"/>
                </a:lnTo>
                <a:lnTo>
                  <a:pt x="11458128" y="2356254"/>
                </a:lnTo>
                <a:lnTo>
                  <a:pt x="0" y="2356254"/>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261752" y="7641835"/>
            <a:ext cx="3995097" cy="4114800"/>
          </a:xfrm>
          <a:custGeom>
            <a:avLst/>
            <a:gdLst/>
            <a:ahLst/>
            <a:cxnLst/>
            <a:rect r="r" b="b" t="t" l="l"/>
            <a:pathLst>
              <a:path h="4114800" w="3995097">
                <a:moveTo>
                  <a:pt x="0" y="0"/>
                </a:moveTo>
                <a:lnTo>
                  <a:pt x="3995096" y="0"/>
                </a:lnTo>
                <a:lnTo>
                  <a:pt x="39950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21589" y="84138"/>
            <a:ext cx="16537251" cy="7593330"/>
          </a:xfrm>
          <a:prstGeom prst="rect">
            <a:avLst/>
          </a:prstGeom>
        </p:spPr>
        <p:txBody>
          <a:bodyPr anchor="t" rtlCol="false" tIns="0" lIns="0" bIns="0" rIns="0">
            <a:spAutoFit/>
          </a:bodyPr>
          <a:lstStyle/>
          <a:p>
            <a:pPr>
              <a:lnSpc>
                <a:spcPts val="6719"/>
              </a:lnSpc>
            </a:pPr>
            <a:r>
              <a:rPr lang="en-US" sz="4800" spc="-216">
                <a:solidFill>
                  <a:srgbClr val="FFC005"/>
                </a:solidFill>
                <a:latin typeface="Open Sauce Bold"/>
              </a:rPr>
              <a:t>Model Evaluation: </a:t>
            </a:r>
            <a:r>
              <a:rPr lang="en-US" sz="4800" spc="-216">
                <a:solidFill>
                  <a:srgbClr val="F2F8F9"/>
                </a:solidFill>
                <a:latin typeface="Open Sauce Bold"/>
              </a:rPr>
              <a:t>Assess the goodness of fit of the model and the significance of the</a:t>
            </a:r>
            <a:r>
              <a:rPr lang="en-US" sz="4800" spc="-216">
                <a:solidFill>
                  <a:srgbClr val="F2F8F9"/>
                </a:solidFill>
                <a:latin typeface="Open Sauce Bold"/>
              </a:rPr>
              <a:t> regression coefficients using techniques like hypothesis testing and diagnostic plots.</a:t>
            </a:r>
          </a:p>
          <a:p>
            <a:pPr>
              <a:lnSpc>
                <a:spcPts val="6719"/>
              </a:lnSpc>
            </a:pPr>
          </a:p>
          <a:p>
            <a:pPr>
              <a:lnSpc>
                <a:spcPts val="6719"/>
              </a:lnSpc>
            </a:pPr>
            <a:r>
              <a:rPr lang="en-US" sz="4800" spc="-216">
                <a:solidFill>
                  <a:srgbClr val="FFC005"/>
                </a:solidFill>
                <a:latin typeface="Open Sauce Bold"/>
              </a:rPr>
              <a:t>Prediction : </a:t>
            </a:r>
            <a:r>
              <a:rPr lang="en-US" sz="4800" spc="-216">
                <a:solidFill>
                  <a:srgbClr val="F2F8F9"/>
                </a:solidFill>
                <a:latin typeface="Open Sauce Bold"/>
              </a:rPr>
              <a:t>Use the model to predict the total luminosity of newly observed galaxies based on their observable characteristics.</a:t>
            </a:r>
          </a:p>
          <a:p>
            <a:pPr>
              <a:lnSpc>
                <a:spcPts val="6719"/>
              </a:lnSpc>
            </a:pPr>
          </a:p>
          <a:p>
            <a:pPr>
              <a:lnSpc>
                <a:spcPts val="671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6811075" y="5788396"/>
            <a:ext cx="1869063" cy="1581084"/>
          </a:xfrm>
          <a:custGeom>
            <a:avLst/>
            <a:gdLst/>
            <a:ahLst/>
            <a:cxnLst/>
            <a:rect r="r" b="b" t="t" l="l"/>
            <a:pathLst>
              <a:path h="1581084" w="1869063">
                <a:moveTo>
                  <a:pt x="0" y="0"/>
                </a:moveTo>
                <a:lnTo>
                  <a:pt x="1869064" y="0"/>
                </a:lnTo>
                <a:lnTo>
                  <a:pt x="1869064" y="1581084"/>
                </a:lnTo>
                <a:lnTo>
                  <a:pt x="0" y="1581084"/>
                </a:lnTo>
                <a:lnTo>
                  <a:pt x="0" y="0"/>
                </a:lnTo>
                <a:close/>
              </a:path>
            </a:pathLst>
          </a:custGeom>
          <a:blipFill>
            <a:blip r:embed="rId2"/>
            <a:stretch>
              <a:fillRect l="0" t="0" r="0" b="0"/>
            </a:stretch>
          </a:blipFill>
        </p:spPr>
      </p:sp>
      <p:sp>
        <p:nvSpPr>
          <p:cNvPr name="Freeform 3" id="3"/>
          <p:cNvSpPr/>
          <p:nvPr/>
        </p:nvSpPr>
        <p:spPr>
          <a:xfrm flipH="false" flipV="false" rot="-5400000">
            <a:off x="12348604" y="-2853282"/>
            <a:ext cx="7921103" cy="8072462"/>
          </a:xfrm>
          <a:custGeom>
            <a:avLst/>
            <a:gdLst/>
            <a:ahLst/>
            <a:cxnLst/>
            <a:rect r="r" b="b" t="t" l="l"/>
            <a:pathLst>
              <a:path h="8072462" w="7921103">
                <a:moveTo>
                  <a:pt x="0" y="0"/>
                </a:moveTo>
                <a:lnTo>
                  <a:pt x="7921103" y="0"/>
                </a:lnTo>
                <a:lnTo>
                  <a:pt x="7921103" y="8072461"/>
                </a:lnTo>
                <a:lnTo>
                  <a:pt x="0" y="8072461"/>
                </a:lnTo>
                <a:lnTo>
                  <a:pt x="0" y="0"/>
                </a:lnTo>
                <a:close/>
              </a:path>
            </a:pathLst>
          </a:custGeom>
          <a:blipFill>
            <a:blip r:embed="rId3"/>
            <a:stretch>
              <a:fillRect l="0" t="0" r="0" b="0"/>
            </a:stretch>
          </a:blipFill>
        </p:spPr>
      </p:sp>
      <p:sp>
        <p:nvSpPr>
          <p:cNvPr name="Freeform 4" id="4"/>
          <p:cNvSpPr/>
          <p:nvPr/>
        </p:nvSpPr>
        <p:spPr>
          <a:xfrm flipH="true" flipV="false" rot="-5400000">
            <a:off x="91610" y="760595"/>
            <a:ext cx="3080811" cy="2390519"/>
          </a:xfrm>
          <a:custGeom>
            <a:avLst/>
            <a:gdLst/>
            <a:ahLst/>
            <a:cxnLst/>
            <a:rect r="r" b="b" t="t" l="l"/>
            <a:pathLst>
              <a:path h="2390519" w="3080811">
                <a:moveTo>
                  <a:pt x="3080811" y="0"/>
                </a:moveTo>
                <a:lnTo>
                  <a:pt x="0" y="0"/>
                </a:lnTo>
                <a:lnTo>
                  <a:pt x="0" y="2390519"/>
                </a:lnTo>
                <a:lnTo>
                  <a:pt x="3080811" y="2390519"/>
                </a:lnTo>
                <a:lnTo>
                  <a:pt x="3080811" y="0"/>
                </a:lnTo>
                <a:close/>
              </a:path>
            </a:pathLst>
          </a:custGeom>
          <a:blipFill>
            <a:blip r:embed="rId4"/>
            <a:stretch>
              <a:fillRect l="0" t="0" r="0" b="0"/>
            </a:stretch>
          </a:blipFill>
        </p:spPr>
      </p:sp>
      <p:sp>
        <p:nvSpPr>
          <p:cNvPr name="Freeform 5" id="5"/>
          <p:cNvSpPr/>
          <p:nvPr/>
        </p:nvSpPr>
        <p:spPr>
          <a:xfrm flipH="true" flipV="false" rot="0">
            <a:off x="12903888" y="6388680"/>
            <a:ext cx="4825537" cy="3987100"/>
          </a:xfrm>
          <a:custGeom>
            <a:avLst/>
            <a:gdLst/>
            <a:ahLst/>
            <a:cxnLst/>
            <a:rect r="r" b="b" t="t" l="l"/>
            <a:pathLst>
              <a:path h="3987100" w="4825537">
                <a:moveTo>
                  <a:pt x="4825537" y="0"/>
                </a:moveTo>
                <a:lnTo>
                  <a:pt x="0" y="0"/>
                </a:lnTo>
                <a:lnTo>
                  <a:pt x="0" y="3987100"/>
                </a:lnTo>
                <a:lnTo>
                  <a:pt x="4825537" y="3987100"/>
                </a:lnTo>
                <a:lnTo>
                  <a:pt x="4825537" y="0"/>
                </a:lnTo>
                <a:close/>
              </a:path>
            </a:pathLst>
          </a:custGeom>
          <a:blipFill>
            <a:blip r:embed="rId5"/>
            <a:stretch>
              <a:fillRect l="0" t="0" r="0" b="0"/>
            </a:stretch>
          </a:blipFill>
        </p:spPr>
      </p:sp>
      <p:sp>
        <p:nvSpPr>
          <p:cNvPr name="Freeform 6" id="6"/>
          <p:cNvSpPr/>
          <p:nvPr/>
        </p:nvSpPr>
        <p:spPr>
          <a:xfrm flipH="false" flipV="false" rot="0">
            <a:off x="10363072" y="646719"/>
            <a:ext cx="1692244" cy="1072460"/>
          </a:xfrm>
          <a:custGeom>
            <a:avLst/>
            <a:gdLst/>
            <a:ahLst/>
            <a:cxnLst/>
            <a:rect r="r" b="b" t="t" l="l"/>
            <a:pathLst>
              <a:path h="1072460" w="1692244">
                <a:moveTo>
                  <a:pt x="0" y="0"/>
                </a:moveTo>
                <a:lnTo>
                  <a:pt x="1692244" y="0"/>
                </a:lnTo>
                <a:lnTo>
                  <a:pt x="1692244" y="1072459"/>
                </a:lnTo>
                <a:lnTo>
                  <a:pt x="0" y="1072459"/>
                </a:lnTo>
                <a:lnTo>
                  <a:pt x="0" y="0"/>
                </a:lnTo>
                <a:close/>
              </a:path>
            </a:pathLst>
          </a:custGeom>
          <a:blipFill>
            <a:blip r:embed="rId6"/>
            <a:stretch>
              <a:fillRect l="0" t="0" r="0" b="0"/>
            </a:stretch>
          </a:blipFill>
        </p:spPr>
      </p:sp>
      <p:sp>
        <p:nvSpPr>
          <p:cNvPr name="Freeform 7" id="7"/>
          <p:cNvSpPr/>
          <p:nvPr/>
        </p:nvSpPr>
        <p:spPr>
          <a:xfrm flipH="false" flipV="false" rot="1459174">
            <a:off x="1702899" y="4077851"/>
            <a:ext cx="860896" cy="1788875"/>
          </a:xfrm>
          <a:custGeom>
            <a:avLst/>
            <a:gdLst/>
            <a:ahLst/>
            <a:cxnLst/>
            <a:rect r="r" b="b" t="t" l="l"/>
            <a:pathLst>
              <a:path h="1788875" w="860896">
                <a:moveTo>
                  <a:pt x="0" y="0"/>
                </a:moveTo>
                <a:lnTo>
                  <a:pt x="860896" y="0"/>
                </a:lnTo>
                <a:lnTo>
                  <a:pt x="860896" y="1788875"/>
                </a:lnTo>
                <a:lnTo>
                  <a:pt x="0" y="1788875"/>
                </a:lnTo>
                <a:lnTo>
                  <a:pt x="0" y="0"/>
                </a:lnTo>
                <a:close/>
              </a:path>
            </a:pathLst>
          </a:custGeom>
          <a:blipFill>
            <a:blip r:embed="rId7"/>
            <a:stretch>
              <a:fillRect l="0" t="0" r="0" b="0"/>
            </a:stretch>
          </a:blipFill>
        </p:spPr>
      </p:sp>
      <p:sp>
        <p:nvSpPr>
          <p:cNvPr name="Freeform 8" id="8"/>
          <p:cNvSpPr/>
          <p:nvPr/>
        </p:nvSpPr>
        <p:spPr>
          <a:xfrm flipH="false" flipV="false" rot="844515">
            <a:off x="4716348" y="7303673"/>
            <a:ext cx="579583" cy="636412"/>
          </a:xfrm>
          <a:custGeom>
            <a:avLst/>
            <a:gdLst/>
            <a:ahLst/>
            <a:cxnLst/>
            <a:rect r="r" b="b" t="t" l="l"/>
            <a:pathLst>
              <a:path h="636412" w="579583">
                <a:moveTo>
                  <a:pt x="0" y="0"/>
                </a:moveTo>
                <a:lnTo>
                  <a:pt x="579583" y="0"/>
                </a:lnTo>
                <a:lnTo>
                  <a:pt x="579583" y="636412"/>
                </a:lnTo>
                <a:lnTo>
                  <a:pt x="0" y="636412"/>
                </a:lnTo>
                <a:lnTo>
                  <a:pt x="0" y="0"/>
                </a:lnTo>
                <a:close/>
              </a:path>
            </a:pathLst>
          </a:custGeom>
          <a:blipFill>
            <a:blip r:embed="rId8"/>
            <a:stretch>
              <a:fillRect l="-105269" t="-192267" r="-161500" b="0"/>
            </a:stretch>
          </a:blipFill>
        </p:spPr>
      </p:sp>
      <p:sp>
        <p:nvSpPr>
          <p:cNvPr name="Freeform 9" id="9"/>
          <p:cNvSpPr/>
          <p:nvPr/>
        </p:nvSpPr>
        <p:spPr>
          <a:xfrm flipH="false" flipV="false" rot="0">
            <a:off x="3922328" y="971075"/>
            <a:ext cx="474490" cy="423746"/>
          </a:xfrm>
          <a:custGeom>
            <a:avLst/>
            <a:gdLst/>
            <a:ahLst/>
            <a:cxnLst/>
            <a:rect r="r" b="b" t="t" l="l"/>
            <a:pathLst>
              <a:path h="423746" w="474490">
                <a:moveTo>
                  <a:pt x="0" y="0"/>
                </a:moveTo>
                <a:lnTo>
                  <a:pt x="474490" y="0"/>
                </a:lnTo>
                <a:lnTo>
                  <a:pt x="474490" y="423747"/>
                </a:lnTo>
                <a:lnTo>
                  <a:pt x="0" y="423747"/>
                </a:lnTo>
                <a:lnTo>
                  <a:pt x="0" y="0"/>
                </a:lnTo>
                <a:close/>
              </a:path>
            </a:pathLst>
          </a:custGeom>
          <a:blipFill>
            <a:blip r:embed="rId8"/>
            <a:stretch>
              <a:fillRect l="-141339" t="-79679" r="-24689" b="-80971"/>
            </a:stretch>
          </a:blipFill>
        </p:spPr>
      </p:sp>
      <p:sp>
        <p:nvSpPr>
          <p:cNvPr name="Freeform 10" id="10"/>
          <p:cNvSpPr/>
          <p:nvPr/>
        </p:nvSpPr>
        <p:spPr>
          <a:xfrm flipH="false" flipV="false" rot="-5400000">
            <a:off x="791455" y="4186234"/>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8"/>
            <a:stretch>
              <a:fillRect l="-141339" t="-79679" r="-24689" b="-80971"/>
            </a:stretch>
          </a:blipFill>
        </p:spPr>
      </p:sp>
      <p:sp>
        <p:nvSpPr>
          <p:cNvPr name="Freeform 11" id="11"/>
          <p:cNvSpPr/>
          <p:nvPr/>
        </p:nvSpPr>
        <p:spPr>
          <a:xfrm flipH="false" flipV="false" rot="-2003464">
            <a:off x="11183085" y="6242824"/>
            <a:ext cx="490891" cy="539024"/>
          </a:xfrm>
          <a:custGeom>
            <a:avLst/>
            <a:gdLst/>
            <a:ahLst/>
            <a:cxnLst/>
            <a:rect r="r" b="b" t="t" l="l"/>
            <a:pathLst>
              <a:path h="539024" w="490891">
                <a:moveTo>
                  <a:pt x="0" y="0"/>
                </a:moveTo>
                <a:lnTo>
                  <a:pt x="490891" y="0"/>
                </a:lnTo>
                <a:lnTo>
                  <a:pt x="490891" y="539024"/>
                </a:lnTo>
                <a:lnTo>
                  <a:pt x="0" y="539024"/>
                </a:lnTo>
                <a:lnTo>
                  <a:pt x="0" y="0"/>
                </a:lnTo>
                <a:close/>
              </a:path>
            </a:pathLst>
          </a:custGeom>
          <a:blipFill>
            <a:blip r:embed="rId8"/>
            <a:stretch>
              <a:fillRect l="-105269" t="-192267" r="-161500" b="0"/>
            </a:stretch>
          </a:blipFill>
        </p:spPr>
      </p:sp>
      <p:sp>
        <p:nvSpPr>
          <p:cNvPr name="Freeform 12" id="12"/>
          <p:cNvSpPr/>
          <p:nvPr/>
        </p:nvSpPr>
        <p:spPr>
          <a:xfrm flipH="true" flipV="true" rot="844515">
            <a:off x="4075137" y="947154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3" id="13"/>
          <p:cNvSpPr/>
          <p:nvPr/>
        </p:nvSpPr>
        <p:spPr>
          <a:xfrm flipH="true" flipV="true" rot="844515">
            <a:off x="10612542" y="2654493"/>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4" id="14"/>
          <p:cNvSpPr/>
          <p:nvPr/>
        </p:nvSpPr>
        <p:spPr>
          <a:xfrm flipH="true" flipV="true" rot="1551896">
            <a:off x="9969448" y="737703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5" id="15"/>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8"/>
            <a:stretch>
              <a:fillRect l="-677507" t="-192267" r="-452731" b="0"/>
            </a:stretch>
          </a:blipFill>
        </p:spPr>
      </p:sp>
      <p:sp>
        <p:nvSpPr>
          <p:cNvPr name="Freeform 16" id="16"/>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7" id="17"/>
          <p:cNvSpPr/>
          <p:nvPr/>
        </p:nvSpPr>
        <p:spPr>
          <a:xfrm flipH="true" flipV="false" rot="0">
            <a:off x="16212286" y="6191224"/>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8"/>
            <a:stretch>
              <a:fillRect l="-141339" t="-79679" r="-24689" b="-80971"/>
            </a:stretch>
          </a:blipFill>
        </p:spPr>
      </p:sp>
      <p:sp>
        <p:nvSpPr>
          <p:cNvPr name="Freeform 18" id="18"/>
          <p:cNvSpPr/>
          <p:nvPr/>
        </p:nvSpPr>
        <p:spPr>
          <a:xfrm flipH="true" flipV="true" rot="-5988675">
            <a:off x="13133753" y="4746982"/>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8"/>
            <a:stretch>
              <a:fillRect l="-201985" t="-192267" r="-64785" b="0"/>
            </a:stretch>
          </a:blipFill>
        </p:spPr>
      </p:sp>
      <p:sp>
        <p:nvSpPr>
          <p:cNvPr name="Freeform 19" id="19"/>
          <p:cNvSpPr/>
          <p:nvPr/>
        </p:nvSpPr>
        <p:spPr>
          <a:xfrm flipH="false" flipV="false" rot="0">
            <a:off x="97460" y="7050445"/>
            <a:ext cx="3254802" cy="3099116"/>
          </a:xfrm>
          <a:custGeom>
            <a:avLst/>
            <a:gdLst/>
            <a:ahLst/>
            <a:cxnLst/>
            <a:rect r="r" b="b" t="t" l="l"/>
            <a:pathLst>
              <a:path h="3099116" w="3254802">
                <a:moveTo>
                  <a:pt x="0" y="0"/>
                </a:moveTo>
                <a:lnTo>
                  <a:pt x="3254802" y="0"/>
                </a:lnTo>
                <a:lnTo>
                  <a:pt x="3254802" y="3099116"/>
                </a:lnTo>
                <a:lnTo>
                  <a:pt x="0" y="3099116"/>
                </a:lnTo>
                <a:lnTo>
                  <a:pt x="0" y="0"/>
                </a:lnTo>
                <a:close/>
              </a:path>
            </a:pathLst>
          </a:custGeom>
          <a:blipFill>
            <a:blip r:embed="rId9"/>
            <a:stretch>
              <a:fillRect l="0" t="0" r="0" b="0"/>
            </a:stretch>
          </a:blipFill>
        </p:spPr>
      </p:sp>
      <p:sp>
        <p:nvSpPr>
          <p:cNvPr name="Freeform 20" id="20"/>
          <p:cNvSpPr/>
          <p:nvPr/>
        </p:nvSpPr>
        <p:spPr>
          <a:xfrm flipH="true" flipV="true" rot="-95502">
            <a:off x="3611240" y="596758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21" id="21"/>
          <p:cNvSpPr/>
          <p:nvPr/>
        </p:nvSpPr>
        <p:spPr>
          <a:xfrm flipH="true" flipV="true" rot="844515">
            <a:off x="2962852" y="3356329"/>
            <a:ext cx="159181" cy="586285"/>
          </a:xfrm>
          <a:custGeom>
            <a:avLst/>
            <a:gdLst/>
            <a:ahLst/>
            <a:cxnLst/>
            <a:rect r="r" b="b" t="t" l="l"/>
            <a:pathLst>
              <a:path h="586285" w="159181">
                <a:moveTo>
                  <a:pt x="159181" y="586286"/>
                </a:moveTo>
                <a:lnTo>
                  <a:pt x="0" y="586286"/>
                </a:lnTo>
                <a:lnTo>
                  <a:pt x="0" y="0"/>
                </a:lnTo>
                <a:lnTo>
                  <a:pt x="159181" y="0"/>
                </a:lnTo>
                <a:lnTo>
                  <a:pt x="159181" y="586286"/>
                </a:lnTo>
                <a:close/>
              </a:path>
            </a:pathLst>
          </a:custGeom>
          <a:blipFill>
            <a:blip r:embed="rId8"/>
            <a:stretch>
              <a:fillRect l="-677507" t="-192267" r="-452731" b="0"/>
            </a:stretch>
          </a:blipFill>
        </p:spPr>
      </p:sp>
      <p:sp>
        <p:nvSpPr>
          <p:cNvPr name="TextBox 22" id="22"/>
          <p:cNvSpPr txBox="true"/>
          <p:nvPr/>
        </p:nvSpPr>
        <p:spPr>
          <a:xfrm rot="-29083">
            <a:off x="2370370" y="2779872"/>
            <a:ext cx="10657347" cy="3470785"/>
          </a:xfrm>
          <a:prstGeom prst="rect">
            <a:avLst/>
          </a:prstGeom>
        </p:spPr>
        <p:txBody>
          <a:bodyPr anchor="t" rtlCol="false" tIns="0" lIns="0" bIns="0" rIns="0">
            <a:spAutoFit/>
          </a:bodyPr>
          <a:lstStyle/>
          <a:p>
            <a:pPr algn="ctr">
              <a:lnSpc>
                <a:spcPts val="13928"/>
              </a:lnSpc>
            </a:pPr>
            <a:r>
              <a:rPr lang="en-US" sz="12436" spc="721">
                <a:solidFill>
                  <a:srgbClr val="F1F9FD"/>
                </a:solidFill>
                <a:latin typeface="More Sugar"/>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2768860" y="7389023"/>
            <a:ext cx="5624144" cy="4114800"/>
          </a:xfrm>
          <a:custGeom>
            <a:avLst/>
            <a:gdLst/>
            <a:ahLst/>
            <a:cxnLst/>
            <a:rect r="r" b="b" t="t" l="l"/>
            <a:pathLst>
              <a:path h="4114800" w="5624144">
                <a:moveTo>
                  <a:pt x="5624143" y="0"/>
                </a:moveTo>
                <a:lnTo>
                  <a:pt x="0" y="0"/>
                </a:lnTo>
                <a:lnTo>
                  <a:pt x="0" y="4114800"/>
                </a:lnTo>
                <a:lnTo>
                  <a:pt x="5624143" y="4114800"/>
                </a:lnTo>
                <a:lnTo>
                  <a:pt x="562414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50495"/>
            <a:ext cx="17259300" cy="10136505"/>
          </a:xfrm>
          <a:prstGeom prst="rect">
            <a:avLst/>
          </a:prstGeom>
        </p:spPr>
        <p:txBody>
          <a:bodyPr anchor="t" rtlCol="false" tIns="0" lIns="0" bIns="0" rIns="0">
            <a:spAutoFit/>
          </a:bodyPr>
          <a:lstStyle/>
          <a:p>
            <a:pPr>
              <a:lnSpc>
                <a:spcPts val="6720"/>
              </a:lnSpc>
              <a:spcBef>
                <a:spcPct val="0"/>
              </a:spcBef>
            </a:pPr>
            <a:r>
              <a:rPr lang="en-US" sz="4800" spc="-216">
                <a:solidFill>
                  <a:srgbClr val="D19C55"/>
                </a:solidFill>
                <a:latin typeface="Open Sauce Semi-Bold"/>
              </a:rPr>
              <a:t>Understanding Stellar Evolution Models:</a:t>
            </a:r>
          </a:p>
          <a:p>
            <a:pPr marL="1036320" indent="-518160" lvl="1">
              <a:lnSpc>
                <a:spcPts val="6720"/>
              </a:lnSpc>
              <a:buFont typeface="Arial"/>
              <a:buChar char="•"/>
            </a:pPr>
            <a:r>
              <a:rPr lang="en-US" sz="4800" spc="-216">
                <a:solidFill>
                  <a:srgbClr val="FCF8EC"/>
                </a:solidFill>
                <a:latin typeface="Open Sauce Semi-Bold"/>
              </a:rPr>
              <a:t>Stellar evolution models are theoretical frameworks used to simulate the life cycles of stars from their formation to their eventual demise.</a:t>
            </a:r>
          </a:p>
          <a:p>
            <a:pPr marL="1036320" indent="-518160" lvl="1">
              <a:lnSpc>
                <a:spcPts val="6720"/>
              </a:lnSpc>
              <a:buFont typeface="Arial"/>
              <a:buChar char="•"/>
            </a:pPr>
            <a:r>
              <a:rPr lang="en-US" sz="4800" spc="-216">
                <a:solidFill>
                  <a:srgbClr val="FCF8EC"/>
                </a:solidFill>
                <a:latin typeface="Open Sauce Semi-Bold"/>
              </a:rPr>
              <a:t>These models incorporate physical principles, such as nuclear fusion, hydrostatic equilibrium, and energy transport mechanisms, to predict how stars evolve over time.</a:t>
            </a:r>
          </a:p>
          <a:p>
            <a:pPr marL="1036320" indent="-518160" lvl="1">
              <a:lnSpc>
                <a:spcPts val="6720"/>
              </a:lnSpc>
              <a:buFont typeface="Arial"/>
              <a:buChar char="•"/>
            </a:pPr>
            <a:r>
              <a:rPr lang="en-US" sz="4800" spc="-216">
                <a:solidFill>
                  <a:srgbClr val="FCF8EC"/>
                </a:solidFill>
                <a:latin typeface="Open Sauce Semi-Bold"/>
              </a:rPr>
              <a:t>Stellar evolution models are essential for understanding the observed properties of stars, interpreting astronomical data, and making predictions about stellar populations in galaxies.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2768860" y="7389023"/>
            <a:ext cx="5624144" cy="4114800"/>
          </a:xfrm>
          <a:custGeom>
            <a:avLst/>
            <a:gdLst/>
            <a:ahLst/>
            <a:cxnLst/>
            <a:rect r="r" b="b" t="t" l="l"/>
            <a:pathLst>
              <a:path h="4114800" w="5624144">
                <a:moveTo>
                  <a:pt x="5624143" y="0"/>
                </a:moveTo>
                <a:lnTo>
                  <a:pt x="0" y="0"/>
                </a:lnTo>
                <a:lnTo>
                  <a:pt x="0" y="4114800"/>
                </a:lnTo>
                <a:lnTo>
                  <a:pt x="5624143" y="4114800"/>
                </a:lnTo>
                <a:lnTo>
                  <a:pt x="562414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33450"/>
            <a:ext cx="17259300" cy="9333865"/>
          </a:xfrm>
          <a:prstGeom prst="rect">
            <a:avLst/>
          </a:prstGeom>
        </p:spPr>
        <p:txBody>
          <a:bodyPr anchor="t" rtlCol="false" tIns="0" lIns="0" bIns="0" rIns="0">
            <a:spAutoFit/>
          </a:bodyPr>
          <a:lstStyle/>
          <a:p>
            <a:pPr>
              <a:lnSpc>
                <a:spcPts val="6999"/>
              </a:lnSpc>
              <a:spcBef>
                <a:spcPct val="0"/>
              </a:spcBef>
            </a:pPr>
            <a:r>
              <a:rPr lang="en-US" sz="4999" spc="-224">
                <a:solidFill>
                  <a:srgbClr val="D19C55"/>
                </a:solidFill>
                <a:latin typeface="Open Sauce Semi-Bold"/>
              </a:rPr>
              <a:t>D</a:t>
            </a:r>
            <a:r>
              <a:rPr lang="en-US" sz="4999" spc="-224">
                <a:solidFill>
                  <a:srgbClr val="D19C55"/>
                </a:solidFill>
                <a:latin typeface="Open Sauce Semi-Bold"/>
              </a:rPr>
              <a:t>ata Collection and Variables:</a:t>
            </a:r>
          </a:p>
          <a:p>
            <a:pPr marL="1036320" indent="-518160" lvl="1">
              <a:lnSpc>
                <a:spcPts val="6720"/>
              </a:lnSpc>
              <a:buFont typeface="Arial"/>
              <a:buChar char="•"/>
            </a:pPr>
            <a:r>
              <a:rPr lang="en-US" sz="4800" spc="-216">
                <a:solidFill>
                  <a:srgbClr val="FCF8EC"/>
                </a:solidFill>
                <a:latin typeface="Open Sauce Semi-Bold"/>
              </a:rPr>
              <a:t>Obs</a:t>
            </a:r>
            <a:r>
              <a:rPr lang="en-US" sz="4800" spc="-216">
                <a:solidFill>
                  <a:srgbClr val="FCF8EC"/>
                </a:solidFill>
                <a:latin typeface="Open Sauce Semi-Bold"/>
              </a:rPr>
              <a:t>ervational data on stars are collected through telescopic observations, spectroscopy, and photometry, providing information on parameters such as temperature, luminosity, mass, and chemical composition.</a:t>
            </a:r>
          </a:p>
          <a:p>
            <a:pPr>
              <a:lnSpc>
                <a:spcPts val="6720"/>
              </a:lnSpc>
            </a:pPr>
          </a:p>
          <a:p>
            <a:pPr marL="1036320" indent="-518160" lvl="1">
              <a:lnSpc>
                <a:spcPts val="6720"/>
              </a:lnSpc>
              <a:buFont typeface="Arial"/>
              <a:buChar char="•"/>
            </a:pPr>
            <a:r>
              <a:rPr lang="en-US" sz="4800" spc="-216">
                <a:solidFill>
                  <a:srgbClr val="FCF8EC"/>
                </a:solidFill>
                <a:latin typeface="Open Sauce Semi-Bold"/>
              </a:rPr>
              <a:t>These parameters serve as independent variables in the regression analysis, while stellar properties like radius, age, and evolutionary stage are treated as dependent variables.</a:t>
            </a:r>
          </a:p>
          <a:p>
            <a:pPr>
              <a:lnSpc>
                <a:spcPts val="67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23253" y="7484452"/>
            <a:ext cx="5785308" cy="4114800"/>
          </a:xfrm>
          <a:custGeom>
            <a:avLst/>
            <a:gdLst/>
            <a:ahLst/>
            <a:cxnLst/>
            <a:rect r="r" b="b" t="t" l="l"/>
            <a:pathLst>
              <a:path h="4114800" w="5785308">
                <a:moveTo>
                  <a:pt x="0" y="0"/>
                </a:moveTo>
                <a:lnTo>
                  <a:pt x="5785307" y="0"/>
                </a:lnTo>
                <a:lnTo>
                  <a:pt x="5785307" y="4114800"/>
                </a:lnTo>
                <a:lnTo>
                  <a:pt x="0" y="4114800"/>
                </a:lnTo>
                <a:lnTo>
                  <a:pt x="0" y="0"/>
                </a:lnTo>
                <a:close/>
              </a:path>
            </a:pathLst>
          </a:custGeom>
          <a:blipFill>
            <a:blip r:embed="rId2"/>
            <a:stretch>
              <a:fillRect l="0" t="0" r="0" b="0"/>
            </a:stretch>
          </a:blipFill>
        </p:spPr>
      </p:sp>
      <p:sp>
        <p:nvSpPr>
          <p:cNvPr name="TextBox 3" id="3"/>
          <p:cNvSpPr txBox="true"/>
          <p:nvPr/>
        </p:nvSpPr>
        <p:spPr>
          <a:xfrm rot="0">
            <a:off x="385761" y="457727"/>
            <a:ext cx="17516479" cy="2506980"/>
          </a:xfrm>
          <a:prstGeom prst="rect">
            <a:avLst/>
          </a:prstGeom>
        </p:spPr>
        <p:txBody>
          <a:bodyPr anchor="t" rtlCol="false" tIns="0" lIns="0" bIns="0" rIns="0">
            <a:spAutoFit/>
          </a:bodyPr>
          <a:lstStyle/>
          <a:p>
            <a:pPr marL="1036320" indent="-518160" lvl="1">
              <a:lnSpc>
                <a:spcPts val="6719"/>
              </a:lnSpc>
              <a:buFont typeface="Arial"/>
              <a:buChar char="•"/>
            </a:pPr>
            <a:r>
              <a:rPr lang="en-US" sz="4800" spc="-216">
                <a:solidFill>
                  <a:srgbClr val="FCF8EC"/>
                </a:solidFill>
                <a:latin typeface="Open Sauce Semi-Bold"/>
              </a:rPr>
              <a:t>Data collection efforts may involve surveys of star clusters, galaxies, or individual stars, covering a range of stellar masses, ages, and environments.</a:t>
            </a:r>
          </a:p>
        </p:txBody>
      </p:sp>
      <p:sp>
        <p:nvSpPr>
          <p:cNvPr name="TextBox 4" id="4"/>
          <p:cNvSpPr txBox="true"/>
          <p:nvPr/>
        </p:nvSpPr>
        <p:spPr>
          <a:xfrm rot="0">
            <a:off x="1065468" y="3727569"/>
            <a:ext cx="16193832" cy="3354705"/>
          </a:xfrm>
          <a:prstGeom prst="rect">
            <a:avLst/>
          </a:prstGeom>
        </p:spPr>
        <p:txBody>
          <a:bodyPr anchor="t" rtlCol="false" tIns="0" lIns="0" bIns="0" rIns="0">
            <a:spAutoFit/>
          </a:bodyPr>
          <a:lstStyle/>
          <a:p>
            <a:pPr>
              <a:lnSpc>
                <a:spcPts val="6719"/>
              </a:lnSpc>
              <a:spcBef>
                <a:spcPct val="0"/>
              </a:spcBef>
            </a:pPr>
            <a:r>
              <a:rPr lang="en-US" sz="4800" spc="-216">
                <a:solidFill>
                  <a:srgbClr val="F5EABC"/>
                </a:solidFill>
                <a:latin typeface="Open Sauce Semi-Bold"/>
              </a:rPr>
              <a:t>Here's a simplified dummy equation representing the relationship between stellar luminosity (L) and two independent variables, stellar mass (M) and surface temperature (T)</a:t>
            </a:r>
          </a:p>
        </p:txBody>
      </p:sp>
      <p:sp>
        <p:nvSpPr>
          <p:cNvPr name="TextBox 5" id="5"/>
          <p:cNvSpPr txBox="true"/>
          <p:nvPr/>
        </p:nvSpPr>
        <p:spPr>
          <a:xfrm rot="0">
            <a:off x="4462054" y="8179225"/>
            <a:ext cx="7747340" cy="811530"/>
          </a:xfrm>
          <a:prstGeom prst="rect">
            <a:avLst/>
          </a:prstGeom>
        </p:spPr>
        <p:txBody>
          <a:bodyPr anchor="t" rtlCol="false" tIns="0" lIns="0" bIns="0" rIns="0">
            <a:spAutoFit/>
          </a:bodyPr>
          <a:lstStyle/>
          <a:p>
            <a:pPr>
              <a:lnSpc>
                <a:spcPts val="6719"/>
              </a:lnSpc>
              <a:spcBef>
                <a:spcPct val="0"/>
              </a:spcBef>
            </a:pPr>
            <a:r>
              <a:rPr lang="en-US" sz="4800" spc="-216">
                <a:solidFill>
                  <a:srgbClr val="FED8A3"/>
                </a:solidFill>
                <a:latin typeface="Open Sauce Semi-Bold"/>
                <a:ea typeface="Open Sauce Semi-Bold"/>
              </a:rPr>
              <a:t>L = β0 + β1 × M + β2 × T +ϵ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38809" y="576793"/>
            <a:ext cx="18159411" cy="7593330"/>
          </a:xfrm>
          <a:prstGeom prst="rect">
            <a:avLst/>
          </a:prstGeom>
        </p:spPr>
        <p:txBody>
          <a:bodyPr anchor="t" rtlCol="false" tIns="0" lIns="0" bIns="0" rIns="0">
            <a:spAutoFit/>
          </a:bodyPr>
          <a:lstStyle/>
          <a:p>
            <a:pPr marL="1036320" indent="-518160" lvl="1">
              <a:lnSpc>
                <a:spcPts val="6719"/>
              </a:lnSpc>
              <a:buFont typeface="Arial"/>
              <a:buChar char="•"/>
            </a:pPr>
            <a:r>
              <a:rPr lang="en-US" sz="4800" spc="-216">
                <a:solidFill>
                  <a:srgbClr val="FFFFFF"/>
                </a:solidFill>
                <a:latin typeface="Open Sauce Semi-Bold"/>
              </a:rPr>
              <a:t>L represents the stellar luminosity, which is the dependent variable we are trying to predict.</a:t>
            </a:r>
          </a:p>
          <a:p>
            <a:pPr marL="1036320" indent="-518160" lvl="1">
              <a:lnSpc>
                <a:spcPts val="6719"/>
              </a:lnSpc>
              <a:buFont typeface="Arial"/>
              <a:buChar char="•"/>
            </a:pPr>
            <a:r>
              <a:rPr lang="en-US" sz="4800" spc="-216">
                <a:solidFill>
                  <a:srgbClr val="FFFFFF"/>
                </a:solidFill>
                <a:latin typeface="Open Sauce Semi-Bold"/>
              </a:rPr>
              <a:t>M</a:t>
            </a:r>
            <a:r>
              <a:rPr lang="en-US" sz="4800" spc="-216">
                <a:solidFill>
                  <a:srgbClr val="FFFFFF"/>
                </a:solidFill>
                <a:latin typeface="Open Sauce Semi-Bold"/>
              </a:rPr>
              <a:t> is the stellar mass, one of the independent variables.</a:t>
            </a:r>
          </a:p>
          <a:p>
            <a:pPr marL="1036320" indent="-518160" lvl="1">
              <a:lnSpc>
                <a:spcPts val="6719"/>
              </a:lnSpc>
              <a:buFont typeface="Arial"/>
              <a:buChar char="•"/>
            </a:pPr>
            <a:r>
              <a:rPr lang="en-US" sz="4800" spc="-216">
                <a:solidFill>
                  <a:srgbClr val="FFFFFF"/>
                </a:solidFill>
                <a:latin typeface="Open Sauce Semi-Bold Italics"/>
              </a:rPr>
              <a:t>T</a:t>
            </a:r>
            <a:r>
              <a:rPr lang="en-US" sz="4800" spc="-216">
                <a:solidFill>
                  <a:srgbClr val="FFFFFF"/>
                </a:solidFill>
                <a:latin typeface="Open Sauce Semi-Bold"/>
              </a:rPr>
              <a:t> is the surface temperature of the star, another independent variable.</a:t>
            </a:r>
          </a:p>
          <a:p>
            <a:pPr marL="1036320" indent="-518160" lvl="1">
              <a:lnSpc>
                <a:spcPts val="6719"/>
              </a:lnSpc>
              <a:buFont typeface="Arial"/>
              <a:buChar char="•"/>
            </a:pPr>
            <a:r>
              <a:rPr lang="en-US" sz="4800" spc="-216">
                <a:solidFill>
                  <a:srgbClr val="FFFFFF"/>
                </a:solidFill>
                <a:latin typeface="Open Sauce Semi-Bold Italics"/>
              </a:rPr>
              <a:t>β</a:t>
            </a:r>
            <a:r>
              <a:rPr lang="en-US" sz="4800" spc="-216">
                <a:solidFill>
                  <a:srgbClr val="FFFFFF"/>
                </a:solidFill>
                <a:latin typeface="Open Sauce Semi-Bold"/>
              </a:rPr>
              <a:t>0</a:t>
            </a:r>
            <a:r>
              <a:rPr lang="en-US" sz="4800" spc="-216">
                <a:solidFill>
                  <a:srgbClr val="FFFFFF"/>
                </a:solidFill>
                <a:latin typeface="Open Sauce Semi-Bold"/>
              </a:rPr>
              <a:t>​, </a:t>
            </a:r>
            <a:r>
              <a:rPr lang="en-US" sz="4800" spc="-216">
                <a:solidFill>
                  <a:srgbClr val="FFFFFF"/>
                </a:solidFill>
                <a:latin typeface="Open Sauce Semi-Bold Italics"/>
              </a:rPr>
              <a:t>β</a:t>
            </a:r>
            <a:r>
              <a:rPr lang="en-US" sz="4800" spc="-216">
                <a:solidFill>
                  <a:srgbClr val="FFFFFF"/>
                </a:solidFill>
                <a:latin typeface="Open Sauce Semi-Bold"/>
              </a:rPr>
              <a:t>1</a:t>
            </a:r>
            <a:r>
              <a:rPr lang="en-US" sz="4800" spc="-216">
                <a:solidFill>
                  <a:srgbClr val="FFFFFF"/>
                </a:solidFill>
                <a:latin typeface="Open Sauce Semi-Bold"/>
              </a:rPr>
              <a:t>​, and </a:t>
            </a:r>
            <a:r>
              <a:rPr lang="en-US" sz="4800" spc="-216">
                <a:solidFill>
                  <a:srgbClr val="FFFFFF"/>
                </a:solidFill>
                <a:latin typeface="Open Sauce Semi-Bold Italics"/>
              </a:rPr>
              <a:t>β</a:t>
            </a:r>
            <a:r>
              <a:rPr lang="en-US" sz="4800" spc="-216">
                <a:solidFill>
                  <a:srgbClr val="FFFFFF"/>
                </a:solidFill>
                <a:latin typeface="Open Sauce Semi-Bold"/>
              </a:rPr>
              <a:t>2</a:t>
            </a:r>
            <a:r>
              <a:rPr lang="en-US" sz="4800" spc="-216">
                <a:solidFill>
                  <a:srgbClr val="FFFFFF"/>
                </a:solidFill>
                <a:latin typeface="Open Sauce Semi-Bold"/>
              </a:rPr>
              <a:t>​ are the coefficients representing the estimated effects of mass and temperature on luminosity, respectively.</a:t>
            </a:r>
          </a:p>
          <a:p>
            <a:pPr marL="1036320" indent="-518160" lvl="1">
              <a:lnSpc>
                <a:spcPts val="6719"/>
              </a:lnSpc>
              <a:buFont typeface="Arial"/>
              <a:buChar char="•"/>
            </a:pPr>
            <a:r>
              <a:rPr lang="en-US" sz="4800" spc="-216">
                <a:solidFill>
                  <a:srgbClr val="FFFFFF"/>
                </a:solidFill>
                <a:latin typeface="Open Sauce Semi-Bold Italics"/>
              </a:rPr>
              <a:t>ϵ</a:t>
            </a:r>
            <a:r>
              <a:rPr lang="en-US" sz="4800" spc="-216">
                <a:solidFill>
                  <a:srgbClr val="FFFFFF"/>
                </a:solidFill>
                <a:latin typeface="Open Sauce Semi-Bold"/>
              </a:rPr>
              <a:t> represents the error term, which accounts for factors not included in the model and random variation.</a:t>
            </a:r>
          </a:p>
        </p:txBody>
      </p:sp>
      <p:sp>
        <p:nvSpPr>
          <p:cNvPr name="Freeform 3" id="3"/>
          <p:cNvSpPr/>
          <p:nvPr/>
        </p:nvSpPr>
        <p:spPr>
          <a:xfrm flipH="false" flipV="false" rot="0">
            <a:off x="12891517" y="6989660"/>
            <a:ext cx="6594679" cy="6594679"/>
          </a:xfrm>
          <a:custGeom>
            <a:avLst/>
            <a:gdLst/>
            <a:ahLst/>
            <a:cxnLst/>
            <a:rect r="r" b="b" t="t" l="l"/>
            <a:pathLst>
              <a:path h="6594679" w="6594679">
                <a:moveTo>
                  <a:pt x="0" y="0"/>
                </a:moveTo>
                <a:lnTo>
                  <a:pt x="6594679" y="0"/>
                </a:lnTo>
                <a:lnTo>
                  <a:pt x="6594679" y="6594680"/>
                </a:lnTo>
                <a:lnTo>
                  <a:pt x="0" y="6594680"/>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261752" y="7641835"/>
            <a:ext cx="3995097" cy="4114800"/>
          </a:xfrm>
          <a:custGeom>
            <a:avLst/>
            <a:gdLst/>
            <a:ahLst/>
            <a:cxnLst/>
            <a:rect r="r" b="b" t="t" l="l"/>
            <a:pathLst>
              <a:path h="4114800" w="3995097">
                <a:moveTo>
                  <a:pt x="0" y="0"/>
                </a:moveTo>
                <a:lnTo>
                  <a:pt x="3995096" y="0"/>
                </a:lnTo>
                <a:lnTo>
                  <a:pt x="39950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42975"/>
            <a:ext cx="15716214" cy="9288780"/>
          </a:xfrm>
          <a:prstGeom prst="rect">
            <a:avLst/>
          </a:prstGeom>
        </p:spPr>
        <p:txBody>
          <a:bodyPr anchor="t" rtlCol="false" tIns="0" lIns="0" bIns="0" rIns="0">
            <a:spAutoFit/>
          </a:bodyPr>
          <a:lstStyle/>
          <a:p>
            <a:pPr algn="just">
              <a:lnSpc>
                <a:spcPts val="6719"/>
              </a:lnSpc>
            </a:pPr>
            <a:r>
              <a:rPr lang="en-US" sz="4800" spc="-216">
                <a:solidFill>
                  <a:srgbClr val="F6CD46"/>
                </a:solidFill>
                <a:latin typeface="Open Sauce Semi-Bold"/>
              </a:rPr>
              <a:t>Interpreting Regression Results:</a:t>
            </a:r>
          </a:p>
          <a:p>
            <a:pPr algn="just" marL="1036320" indent="-518160" lvl="1">
              <a:lnSpc>
                <a:spcPts val="6719"/>
              </a:lnSpc>
              <a:buFont typeface="Arial"/>
              <a:buChar char="•"/>
            </a:pPr>
            <a:r>
              <a:rPr lang="en-US" sz="4800" spc="-216">
                <a:solidFill>
                  <a:srgbClr val="FED8A3"/>
                </a:solidFill>
                <a:latin typeface="Open Sauce Semi-Bold"/>
              </a:rPr>
              <a:t>The coefficients obtained from the regression analysis represent the estimated effects of each independent variable on the dependent variable.</a:t>
            </a:r>
          </a:p>
          <a:p>
            <a:pPr algn="just" marL="1036320" indent="-518160" lvl="1">
              <a:lnSpc>
                <a:spcPts val="6719"/>
              </a:lnSpc>
              <a:buFont typeface="Arial"/>
              <a:buChar char="•"/>
            </a:pPr>
            <a:r>
              <a:rPr lang="en-US" sz="4800" spc="-216">
                <a:solidFill>
                  <a:srgbClr val="FED8A3"/>
                </a:solidFill>
                <a:latin typeface="Open Sauce Semi-Bold"/>
              </a:rPr>
              <a:t>Positive coefficients indicate a positive relationship, while negative coefficients indicate a negative relationship.</a:t>
            </a:r>
          </a:p>
          <a:p>
            <a:pPr algn="just" marL="1036320" indent="-518160" lvl="1">
              <a:lnSpc>
                <a:spcPts val="6719"/>
              </a:lnSpc>
              <a:buFont typeface="Arial"/>
              <a:buChar char="•"/>
            </a:pPr>
            <a:r>
              <a:rPr lang="en-US" sz="4800" spc="-216">
                <a:solidFill>
                  <a:srgbClr val="FED8A3"/>
                </a:solidFill>
                <a:latin typeface="Open Sauce Semi-Bold"/>
              </a:rPr>
              <a:t>Statistical tests, such as t-tests or F-tests, can be used to determine the significance of the coefficients and assess the overall fit of the regression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13403450" y="-68803"/>
            <a:ext cx="7711699" cy="4608462"/>
          </a:xfrm>
          <a:custGeom>
            <a:avLst/>
            <a:gdLst/>
            <a:ahLst/>
            <a:cxnLst/>
            <a:rect r="r" b="b" t="t" l="l"/>
            <a:pathLst>
              <a:path h="4608462" w="7711699">
                <a:moveTo>
                  <a:pt x="0" y="0"/>
                </a:moveTo>
                <a:lnTo>
                  <a:pt x="7711700" y="0"/>
                </a:lnTo>
                <a:lnTo>
                  <a:pt x="7711700" y="4608462"/>
                </a:lnTo>
                <a:lnTo>
                  <a:pt x="0" y="4608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4265" y="3552621"/>
            <a:ext cx="6639647" cy="7449258"/>
          </a:xfrm>
          <a:custGeom>
            <a:avLst/>
            <a:gdLst/>
            <a:ahLst/>
            <a:cxnLst/>
            <a:rect r="r" b="b" t="t" l="l"/>
            <a:pathLst>
              <a:path h="7449258" w="6639647">
                <a:moveTo>
                  <a:pt x="0" y="0"/>
                </a:moveTo>
                <a:lnTo>
                  <a:pt x="6639646" y="0"/>
                </a:lnTo>
                <a:lnTo>
                  <a:pt x="6639646" y="7449258"/>
                </a:lnTo>
                <a:lnTo>
                  <a:pt x="0" y="74492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251918">
            <a:off x="-4791363" y="637626"/>
            <a:ext cx="11640127" cy="4551651"/>
          </a:xfrm>
          <a:custGeom>
            <a:avLst/>
            <a:gdLst/>
            <a:ahLst/>
            <a:cxnLst/>
            <a:rect r="r" b="b" t="t" l="l"/>
            <a:pathLst>
              <a:path h="4551651" w="11640127">
                <a:moveTo>
                  <a:pt x="0" y="0"/>
                </a:moveTo>
                <a:lnTo>
                  <a:pt x="11640126" y="0"/>
                </a:lnTo>
                <a:lnTo>
                  <a:pt x="11640126" y="4551650"/>
                </a:lnTo>
                <a:lnTo>
                  <a:pt x="0" y="4551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447228" y="6887079"/>
            <a:ext cx="5624144" cy="4114800"/>
          </a:xfrm>
          <a:custGeom>
            <a:avLst/>
            <a:gdLst/>
            <a:ahLst/>
            <a:cxnLst/>
            <a:rect r="r" b="b" t="t" l="l"/>
            <a:pathLst>
              <a:path h="4114800" w="5624144">
                <a:moveTo>
                  <a:pt x="0" y="0"/>
                </a:moveTo>
                <a:lnTo>
                  <a:pt x="5624144" y="0"/>
                </a:lnTo>
                <a:lnTo>
                  <a:pt x="562414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779095" y="5361542"/>
            <a:ext cx="1976544" cy="1915708"/>
          </a:xfrm>
          <a:custGeom>
            <a:avLst/>
            <a:gdLst/>
            <a:ahLst/>
            <a:cxnLst/>
            <a:rect r="r" b="b" t="t" l="l"/>
            <a:pathLst>
              <a:path h="1915708" w="1976544">
                <a:moveTo>
                  <a:pt x="0" y="0"/>
                </a:moveTo>
                <a:lnTo>
                  <a:pt x="1976544" y="0"/>
                </a:lnTo>
                <a:lnTo>
                  <a:pt x="1976544" y="1915708"/>
                </a:lnTo>
                <a:lnTo>
                  <a:pt x="0" y="19157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3565411" y="2794910"/>
            <a:ext cx="11157179" cy="3903256"/>
          </a:xfrm>
          <a:prstGeom prst="rect">
            <a:avLst/>
          </a:prstGeom>
        </p:spPr>
        <p:txBody>
          <a:bodyPr anchor="t" rtlCol="false" tIns="0" lIns="0" bIns="0" rIns="0">
            <a:spAutoFit/>
          </a:bodyPr>
          <a:lstStyle/>
          <a:p>
            <a:pPr algn="ctr">
              <a:lnSpc>
                <a:spcPts val="15367"/>
              </a:lnSpc>
            </a:pPr>
            <a:r>
              <a:rPr lang="en-US" sz="12805">
                <a:solidFill>
                  <a:srgbClr val="FFFFFF"/>
                </a:solidFill>
                <a:latin typeface="Londrina Solid"/>
              </a:rPr>
              <a:t>EXOPLANET DETECTION</a:t>
            </a:r>
            <a:r>
              <a:rPr lang="en-US" sz="12805">
                <a:solidFill>
                  <a:srgbClr val="FFFFFF"/>
                </a:solidFill>
                <a:latin typeface="Londrina Solid"/>
              </a:rPr>
              <a:t> </a:t>
            </a:r>
          </a:p>
        </p:txBody>
      </p:sp>
      <p:sp>
        <p:nvSpPr>
          <p:cNvPr name="TextBox 9" id="9"/>
          <p:cNvSpPr txBox="true"/>
          <p:nvPr/>
        </p:nvSpPr>
        <p:spPr>
          <a:xfrm rot="0">
            <a:off x="10166744" y="6602916"/>
            <a:ext cx="4612350" cy="473075"/>
          </a:xfrm>
          <a:prstGeom prst="rect">
            <a:avLst/>
          </a:prstGeom>
        </p:spPr>
        <p:txBody>
          <a:bodyPr anchor="t" rtlCol="false" tIns="0" lIns="0" bIns="0" rIns="0">
            <a:spAutoFit/>
          </a:bodyPr>
          <a:lstStyle/>
          <a:p>
            <a:pPr>
              <a:lnSpc>
                <a:spcPts val="3249"/>
              </a:lnSpc>
            </a:pPr>
            <a:r>
              <a:rPr lang="en-US" sz="2499">
                <a:solidFill>
                  <a:srgbClr val="FFF8ED"/>
                </a:solidFill>
                <a:latin typeface="Agrandir"/>
              </a:rPr>
              <a:t>using multiple regression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8232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2"/>
            <a:stretch>
              <a:fillRect l="0" t="0" r="0" b="0"/>
            </a:stretch>
          </a:blipFill>
        </p:spPr>
      </p:sp>
      <p:sp>
        <p:nvSpPr>
          <p:cNvPr name="Freeform 3" id="3"/>
          <p:cNvSpPr/>
          <p:nvPr/>
        </p:nvSpPr>
        <p:spPr>
          <a:xfrm flipH="false" flipV="false" rot="0">
            <a:off x="11167468" y="230249"/>
            <a:ext cx="2966803" cy="2968502"/>
          </a:xfrm>
          <a:custGeom>
            <a:avLst/>
            <a:gdLst/>
            <a:ahLst/>
            <a:cxnLst/>
            <a:rect r="r" b="b" t="t" l="l"/>
            <a:pathLst>
              <a:path h="2968502" w="2966803">
                <a:moveTo>
                  <a:pt x="0" y="0"/>
                </a:moveTo>
                <a:lnTo>
                  <a:pt x="2966803" y="0"/>
                </a:lnTo>
                <a:lnTo>
                  <a:pt x="2966803" y="2968502"/>
                </a:lnTo>
                <a:lnTo>
                  <a:pt x="0" y="29685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50870" y="-2676681"/>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1556003" y="5377053"/>
            <a:ext cx="6731997" cy="4909947"/>
          </a:xfrm>
          <a:custGeom>
            <a:avLst/>
            <a:gdLst/>
            <a:ahLst/>
            <a:cxnLst/>
            <a:rect r="r" b="b" t="t" l="l"/>
            <a:pathLst>
              <a:path h="4909947" w="6731997">
                <a:moveTo>
                  <a:pt x="0" y="0"/>
                </a:moveTo>
                <a:lnTo>
                  <a:pt x="6731997" y="0"/>
                </a:lnTo>
                <a:lnTo>
                  <a:pt x="6731997" y="4909947"/>
                </a:lnTo>
                <a:lnTo>
                  <a:pt x="0" y="4909947"/>
                </a:lnTo>
                <a:lnTo>
                  <a:pt x="0" y="0"/>
                </a:lnTo>
                <a:close/>
              </a:path>
            </a:pathLst>
          </a:custGeom>
          <a:blipFill>
            <a:blip r:embed="rId6"/>
            <a:stretch>
              <a:fillRect l="0" t="0" r="0" b="0"/>
            </a:stretch>
          </a:blipFill>
        </p:spPr>
      </p:sp>
      <p:sp>
        <p:nvSpPr>
          <p:cNvPr name="TextBox 6" id="6"/>
          <p:cNvSpPr txBox="true"/>
          <p:nvPr/>
        </p:nvSpPr>
        <p:spPr>
          <a:xfrm rot="0">
            <a:off x="862871" y="857250"/>
            <a:ext cx="9304226" cy="1543050"/>
          </a:xfrm>
          <a:prstGeom prst="rect">
            <a:avLst/>
          </a:prstGeom>
        </p:spPr>
        <p:txBody>
          <a:bodyPr anchor="t" rtlCol="false" tIns="0" lIns="0" bIns="0" rIns="0">
            <a:spAutoFit/>
          </a:bodyPr>
          <a:lstStyle/>
          <a:p>
            <a:pPr>
              <a:lnSpc>
                <a:spcPts val="12599"/>
              </a:lnSpc>
            </a:pPr>
            <a:r>
              <a:rPr lang="en-US" sz="9000">
                <a:solidFill>
                  <a:srgbClr val="FFF8ED"/>
                </a:solidFill>
                <a:latin typeface="Londrina Solid"/>
              </a:rPr>
              <a:t>WHAT IS EXOPLANET?</a:t>
            </a:r>
          </a:p>
        </p:txBody>
      </p:sp>
      <p:sp>
        <p:nvSpPr>
          <p:cNvPr name="TextBox 7" id="7"/>
          <p:cNvSpPr txBox="true"/>
          <p:nvPr/>
        </p:nvSpPr>
        <p:spPr>
          <a:xfrm rot="0">
            <a:off x="1028700" y="3396504"/>
            <a:ext cx="6883004" cy="5183505"/>
          </a:xfrm>
          <a:prstGeom prst="rect">
            <a:avLst/>
          </a:prstGeom>
        </p:spPr>
        <p:txBody>
          <a:bodyPr anchor="t" rtlCol="false" tIns="0" lIns="0" bIns="0" rIns="0">
            <a:spAutoFit/>
          </a:bodyPr>
          <a:lstStyle/>
          <a:p>
            <a:pPr>
              <a:lnSpc>
                <a:spcPts val="6719"/>
              </a:lnSpc>
            </a:pPr>
            <a:r>
              <a:rPr lang="en-US" sz="4800">
                <a:solidFill>
                  <a:srgbClr val="FFF8ED"/>
                </a:solidFill>
                <a:latin typeface="Agrandir"/>
              </a:rPr>
              <a:t>An exoplanet, or extrasolar planet, is a planet located outside our solar system orbiting a star other than the Sun.</a:t>
            </a:r>
          </a:p>
        </p:txBody>
      </p:sp>
      <p:sp>
        <p:nvSpPr>
          <p:cNvPr name="TextBox 8" id="8"/>
          <p:cNvSpPr txBox="true"/>
          <p:nvPr/>
        </p:nvSpPr>
        <p:spPr>
          <a:xfrm rot="-5400000">
            <a:off x="8813668" y="7595489"/>
            <a:ext cx="4612350" cy="473075"/>
          </a:xfrm>
          <a:prstGeom prst="rect">
            <a:avLst/>
          </a:prstGeom>
        </p:spPr>
        <p:txBody>
          <a:bodyPr anchor="t" rtlCol="false" tIns="0" lIns="0" bIns="0" rIns="0">
            <a:spAutoFit/>
          </a:bodyPr>
          <a:lstStyle/>
          <a:p>
            <a:pPr>
              <a:lnSpc>
                <a:spcPts val="3249"/>
              </a:lnSpc>
            </a:pPr>
            <a:r>
              <a:rPr lang="en-US" sz="2499">
                <a:solidFill>
                  <a:srgbClr val="FFF8ED"/>
                </a:solidFill>
                <a:latin typeface="Agrandir"/>
              </a:rPr>
              <a:t>real piture of exoplanet</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DAGDBbxPwQs</dc:identifier>
  <dcterms:modified xsi:type="dcterms:W3CDTF">2011-08-01T06:04:30Z</dcterms:modified>
  <cp:revision>1</cp:revision>
  <dc:title>Multiple Regression in astophysics</dc:title>
</cp:coreProperties>
</file>